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</p:sldIdLst>
  <p:sldSz cx="9001125" cy="6751638"/>
  <p:notesSz cx="6858000" cy="9144000"/>
  <p:defaultTextStyle>
    <a:defPPr>
      <a:defRPr lang="ru-RU"/>
    </a:defPPr>
    <a:lvl1pPr marL="0" algn="l" defTabSz="9001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0068" algn="l" defTabSz="9001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0135" algn="l" defTabSz="9001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50203" algn="l" defTabSz="9001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00271" algn="l" defTabSz="9001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50338" algn="l" defTabSz="9001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00406" algn="l" defTabSz="9001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50474" algn="l" defTabSz="9001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00541" algn="l" defTabSz="9001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22" autoAdjust="0"/>
  </p:normalViewPr>
  <p:slideViewPr>
    <p:cSldViewPr>
      <p:cViewPr varScale="1">
        <p:scale>
          <a:sx n="71" d="100"/>
          <a:sy n="71" d="100"/>
        </p:scale>
        <p:origin x="-522" y="-102"/>
      </p:cViewPr>
      <p:guideLst>
        <p:guide orient="horz" pos="2127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Our Timeline</a:t>
            </a:r>
            <a:endParaRPr lang="ru-RU" dirty="0"/>
          </a:p>
        </c:rich>
      </c:tx>
      <c:layout>
        <c:manualLayout>
          <c:xMode val="edge"/>
          <c:yMode val="edge"/>
          <c:x val="2.9806465546547842E-2"/>
          <c:y val="2.8070123736936532E-2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Конференций</c:v>
                </c:pt>
              </c:strCache>
            </c:strRef>
          </c:tx>
          <c:cat>
            <c:numRef>
              <c:f>Лист1!$A$2:$A$14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4</c:v>
                </c:pt>
                <c:pt idx="1">
                  <c:v>7</c:v>
                </c:pt>
                <c:pt idx="2">
                  <c:v>13</c:v>
                </c:pt>
                <c:pt idx="3">
                  <c:v>18</c:v>
                </c:pt>
                <c:pt idx="4">
                  <c:v>18</c:v>
                </c:pt>
                <c:pt idx="5">
                  <c:v>18</c:v>
                </c:pt>
                <c:pt idx="6">
                  <c:v>14</c:v>
                </c:pt>
                <c:pt idx="7">
                  <c:v>12</c:v>
                </c:pt>
                <c:pt idx="8">
                  <c:v>16</c:v>
                </c:pt>
                <c:pt idx="9">
                  <c:v>18</c:v>
                </c:pt>
                <c:pt idx="10">
                  <c:v>23</c:v>
                </c:pt>
                <c:pt idx="11">
                  <c:v>18</c:v>
                </c:pt>
                <c:pt idx="12">
                  <c:v>18</c:v>
                </c:pt>
              </c:numCache>
            </c:numRef>
          </c:val>
        </c:ser>
        <c:marker val="1"/>
        <c:axId val="51747840"/>
        <c:axId val="51753728"/>
      </c:lineChart>
      <c:catAx>
        <c:axId val="51747840"/>
        <c:scaling>
          <c:orientation val="minMax"/>
        </c:scaling>
        <c:axPos val="b"/>
        <c:numFmt formatCode="General" sourceLinked="1"/>
        <c:tickLblPos val="nextTo"/>
        <c:crossAx val="51753728"/>
        <c:crosses val="autoZero"/>
        <c:auto val="1"/>
        <c:lblAlgn val="ctr"/>
        <c:lblOffset val="100"/>
      </c:catAx>
      <c:valAx>
        <c:axId val="51753728"/>
        <c:scaling>
          <c:orientation val="minMax"/>
        </c:scaling>
        <c:axPos val="l"/>
        <c:majorGridlines/>
        <c:numFmt formatCode="General" sourceLinked="1"/>
        <c:tickLblPos val="nextTo"/>
        <c:crossAx val="51747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106917886839021"/>
          <c:y val="0.47216232046356227"/>
          <c:w val="0.34115316778185373"/>
          <c:h val="0.33340565749291851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5085" y="2097384"/>
            <a:ext cx="7650956" cy="14472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0169" y="3825928"/>
            <a:ext cx="6300788" cy="17254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0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0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0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0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0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0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00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2F8B-FCC7-40C2-A53C-28F2D2302204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3F16-1C4B-45DF-8FC3-CDC645B64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2F8B-FCC7-40C2-A53C-28F2D2302204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3F16-1C4B-45DF-8FC3-CDC645B64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5816" y="270379"/>
            <a:ext cx="2025253" cy="57607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0056" y="270379"/>
            <a:ext cx="5925741" cy="576077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2F8B-FCC7-40C2-A53C-28F2D2302204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3F16-1C4B-45DF-8FC3-CDC645B64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2F8B-FCC7-40C2-A53C-28F2D2302204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3F16-1C4B-45DF-8FC3-CDC645B64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027" y="4338553"/>
            <a:ext cx="7650956" cy="134095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1027" y="2861633"/>
            <a:ext cx="7650956" cy="147692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00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01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02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002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503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004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504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005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2F8B-FCC7-40C2-A53C-28F2D2302204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3F16-1C4B-45DF-8FC3-CDC645B64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056" y="1575383"/>
            <a:ext cx="3975497" cy="44557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5572" y="1575383"/>
            <a:ext cx="3975497" cy="44557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2F8B-FCC7-40C2-A53C-28F2D2302204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3F16-1C4B-45DF-8FC3-CDC645B64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056" y="1511305"/>
            <a:ext cx="3977060" cy="6298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0068" indent="0">
              <a:buNone/>
              <a:defRPr sz="2000" b="1"/>
            </a:lvl2pPr>
            <a:lvl3pPr marL="900135" indent="0">
              <a:buNone/>
              <a:defRPr sz="1800" b="1"/>
            </a:lvl3pPr>
            <a:lvl4pPr marL="1350203" indent="0">
              <a:buNone/>
              <a:defRPr sz="1600" b="1"/>
            </a:lvl4pPr>
            <a:lvl5pPr marL="1800271" indent="0">
              <a:buNone/>
              <a:defRPr sz="1600" b="1"/>
            </a:lvl5pPr>
            <a:lvl6pPr marL="2250338" indent="0">
              <a:buNone/>
              <a:defRPr sz="1600" b="1"/>
            </a:lvl6pPr>
            <a:lvl7pPr marL="2700406" indent="0">
              <a:buNone/>
              <a:defRPr sz="1600" b="1"/>
            </a:lvl7pPr>
            <a:lvl8pPr marL="3150474" indent="0">
              <a:buNone/>
              <a:defRPr sz="1600" b="1"/>
            </a:lvl8pPr>
            <a:lvl9pPr marL="36005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" y="2141144"/>
            <a:ext cx="3977060" cy="38900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447" y="1511305"/>
            <a:ext cx="3978622" cy="6298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0068" indent="0">
              <a:buNone/>
              <a:defRPr sz="2000" b="1"/>
            </a:lvl2pPr>
            <a:lvl3pPr marL="900135" indent="0">
              <a:buNone/>
              <a:defRPr sz="1800" b="1"/>
            </a:lvl3pPr>
            <a:lvl4pPr marL="1350203" indent="0">
              <a:buNone/>
              <a:defRPr sz="1600" b="1"/>
            </a:lvl4pPr>
            <a:lvl5pPr marL="1800271" indent="0">
              <a:buNone/>
              <a:defRPr sz="1600" b="1"/>
            </a:lvl5pPr>
            <a:lvl6pPr marL="2250338" indent="0">
              <a:buNone/>
              <a:defRPr sz="1600" b="1"/>
            </a:lvl6pPr>
            <a:lvl7pPr marL="2700406" indent="0">
              <a:buNone/>
              <a:defRPr sz="1600" b="1"/>
            </a:lvl7pPr>
            <a:lvl8pPr marL="3150474" indent="0">
              <a:buNone/>
              <a:defRPr sz="1600" b="1"/>
            </a:lvl8pPr>
            <a:lvl9pPr marL="36005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447" y="2141144"/>
            <a:ext cx="3978622" cy="38900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2F8B-FCC7-40C2-A53C-28F2D2302204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3F16-1C4B-45DF-8FC3-CDC645B64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2F8B-FCC7-40C2-A53C-28F2D2302204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3F16-1C4B-45DF-8FC3-CDC645B64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2F8B-FCC7-40C2-A53C-28F2D2302204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3F16-1C4B-45DF-8FC3-CDC645B64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7" y="268815"/>
            <a:ext cx="2961308" cy="11440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19190" y="268816"/>
            <a:ext cx="5031879" cy="57623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0057" y="1412843"/>
            <a:ext cx="2961308" cy="4618308"/>
          </a:xfrm>
        </p:spPr>
        <p:txBody>
          <a:bodyPr/>
          <a:lstStyle>
            <a:lvl1pPr marL="0" indent="0">
              <a:buNone/>
              <a:defRPr sz="1400"/>
            </a:lvl1pPr>
            <a:lvl2pPr marL="450068" indent="0">
              <a:buNone/>
              <a:defRPr sz="1200"/>
            </a:lvl2pPr>
            <a:lvl3pPr marL="900135" indent="0">
              <a:buNone/>
              <a:defRPr sz="1000"/>
            </a:lvl3pPr>
            <a:lvl4pPr marL="1350203" indent="0">
              <a:buNone/>
              <a:defRPr sz="900"/>
            </a:lvl4pPr>
            <a:lvl5pPr marL="1800271" indent="0">
              <a:buNone/>
              <a:defRPr sz="900"/>
            </a:lvl5pPr>
            <a:lvl6pPr marL="2250338" indent="0">
              <a:buNone/>
              <a:defRPr sz="900"/>
            </a:lvl6pPr>
            <a:lvl7pPr marL="2700406" indent="0">
              <a:buNone/>
              <a:defRPr sz="900"/>
            </a:lvl7pPr>
            <a:lvl8pPr marL="3150474" indent="0">
              <a:buNone/>
              <a:defRPr sz="900"/>
            </a:lvl8pPr>
            <a:lvl9pPr marL="36005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2F8B-FCC7-40C2-A53C-28F2D2302204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3F16-1C4B-45DF-8FC3-CDC645B64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4284" y="4726147"/>
            <a:ext cx="5400675" cy="5579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64284" y="603271"/>
            <a:ext cx="5400675" cy="4050983"/>
          </a:xfrm>
        </p:spPr>
        <p:txBody>
          <a:bodyPr/>
          <a:lstStyle>
            <a:lvl1pPr marL="0" indent="0">
              <a:buNone/>
              <a:defRPr sz="3200"/>
            </a:lvl1pPr>
            <a:lvl2pPr marL="450068" indent="0">
              <a:buNone/>
              <a:defRPr sz="2800"/>
            </a:lvl2pPr>
            <a:lvl3pPr marL="900135" indent="0">
              <a:buNone/>
              <a:defRPr sz="2400"/>
            </a:lvl3pPr>
            <a:lvl4pPr marL="1350203" indent="0">
              <a:buNone/>
              <a:defRPr sz="2000"/>
            </a:lvl4pPr>
            <a:lvl5pPr marL="1800271" indent="0">
              <a:buNone/>
              <a:defRPr sz="2000"/>
            </a:lvl5pPr>
            <a:lvl6pPr marL="2250338" indent="0">
              <a:buNone/>
              <a:defRPr sz="2000"/>
            </a:lvl6pPr>
            <a:lvl7pPr marL="2700406" indent="0">
              <a:buNone/>
              <a:defRPr sz="2000"/>
            </a:lvl7pPr>
            <a:lvl8pPr marL="3150474" indent="0">
              <a:buNone/>
              <a:defRPr sz="2000"/>
            </a:lvl8pPr>
            <a:lvl9pPr marL="360054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4284" y="5284095"/>
            <a:ext cx="5400675" cy="792379"/>
          </a:xfrm>
        </p:spPr>
        <p:txBody>
          <a:bodyPr/>
          <a:lstStyle>
            <a:lvl1pPr marL="0" indent="0">
              <a:buNone/>
              <a:defRPr sz="1400"/>
            </a:lvl1pPr>
            <a:lvl2pPr marL="450068" indent="0">
              <a:buNone/>
              <a:defRPr sz="1200"/>
            </a:lvl2pPr>
            <a:lvl3pPr marL="900135" indent="0">
              <a:buNone/>
              <a:defRPr sz="1000"/>
            </a:lvl3pPr>
            <a:lvl4pPr marL="1350203" indent="0">
              <a:buNone/>
              <a:defRPr sz="900"/>
            </a:lvl4pPr>
            <a:lvl5pPr marL="1800271" indent="0">
              <a:buNone/>
              <a:defRPr sz="900"/>
            </a:lvl5pPr>
            <a:lvl6pPr marL="2250338" indent="0">
              <a:buNone/>
              <a:defRPr sz="900"/>
            </a:lvl6pPr>
            <a:lvl7pPr marL="2700406" indent="0">
              <a:buNone/>
              <a:defRPr sz="900"/>
            </a:lvl7pPr>
            <a:lvl8pPr marL="3150474" indent="0">
              <a:buNone/>
              <a:defRPr sz="900"/>
            </a:lvl8pPr>
            <a:lvl9pPr marL="36005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2F8B-FCC7-40C2-A53C-28F2D2302204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3F16-1C4B-45DF-8FC3-CDC645B64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" y="270379"/>
            <a:ext cx="8101013" cy="1125273"/>
          </a:xfrm>
          <a:prstGeom prst="rect">
            <a:avLst/>
          </a:prstGeom>
        </p:spPr>
        <p:txBody>
          <a:bodyPr vert="horz" lIns="90014" tIns="45007" rIns="90014" bIns="450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056" y="1575383"/>
            <a:ext cx="8101013" cy="4455769"/>
          </a:xfrm>
          <a:prstGeom prst="rect">
            <a:avLst/>
          </a:prstGeom>
        </p:spPr>
        <p:txBody>
          <a:bodyPr vert="horz" lIns="90014" tIns="45007" rIns="90014" bIns="450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0056" y="6257769"/>
            <a:ext cx="2100263" cy="359462"/>
          </a:xfrm>
          <a:prstGeom prst="rect">
            <a:avLst/>
          </a:prstGeom>
        </p:spPr>
        <p:txBody>
          <a:bodyPr vert="horz" lIns="90014" tIns="45007" rIns="90014" bIns="450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E2F8B-FCC7-40C2-A53C-28F2D2302204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75385" y="6257769"/>
            <a:ext cx="2850356" cy="359462"/>
          </a:xfrm>
          <a:prstGeom prst="rect">
            <a:avLst/>
          </a:prstGeom>
        </p:spPr>
        <p:txBody>
          <a:bodyPr vert="horz" lIns="90014" tIns="45007" rIns="90014" bIns="450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0806" y="6257769"/>
            <a:ext cx="2100263" cy="359462"/>
          </a:xfrm>
          <a:prstGeom prst="rect">
            <a:avLst/>
          </a:prstGeom>
        </p:spPr>
        <p:txBody>
          <a:bodyPr vert="horz" lIns="90014" tIns="45007" rIns="90014" bIns="450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03F16-1C4B-45DF-8FC3-CDC645B64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00135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7551" indent="-337551" algn="l" defTabSz="90013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60" indent="-281292" algn="l" defTabSz="90013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5169" indent="-225034" algn="l" defTabSz="90013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75237" indent="-225034" algn="l" defTabSz="90013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5305" indent="-225034" algn="l" defTabSz="90013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75372" indent="-225034" algn="l" defTabSz="9001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25440" indent="-225034" algn="l" defTabSz="9001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508" indent="-225034" algn="l" defTabSz="9001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25575" indent="-225034" algn="l" defTabSz="9001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0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0068" algn="l" defTabSz="900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135" algn="l" defTabSz="900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203" algn="l" defTabSz="900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271" algn="l" defTabSz="900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0338" algn="l" defTabSz="900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0406" algn="l" defTabSz="900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0474" algn="l" defTabSz="900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541" algn="l" defTabSz="900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azimuthotels.com/" TargetMode="External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hyperlink" Target="http://azimuthotels.com/azimut_moscow_olympic_hotel/infos/azimut_sport_club_olympic" TargetMode="External"/><Relationship Id="rId4" Type="http://schemas.openxmlformats.org/officeDocument/2006/relationships/hyperlink" Target="http://www.azimuthotels.com/" TargetMode="External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732745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Преимущества Конференции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ru-RU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518563"/>
            <a:ext cx="84296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Комплексность</a:t>
            </a:r>
          </a:p>
          <a:p>
            <a:pPr lvl="0"/>
            <a:r>
              <a:rPr lang="ru-RU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Рынки ПЕ и ПП рассматриваются вместе</a:t>
            </a:r>
          </a:p>
          <a:p>
            <a:pPr lvl="0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Актуальная информация</a:t>
            </a:r>
          </a:p>
          <a:p>
            <a:pPr lvl="0"/>
            <a:r>
              <a:rPr lang="ru-RU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Достоверная аналитика от «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Хим-Курьер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»  и участников рынка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Экономическая выгода</a:t>
            </a: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Экономия до 70% по сравнению с аналогичными мероприятиями!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Оптимизация бюджета</a:t>
            </a:r>
            <a:endParaRPr lang="ru-RU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Отсутствие командировочных расходов для москвичей и удобная логистика для иногородних.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018497"/>
            <a:ext cx="8429684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914400">
              <a:spcBef>
                <a:spcPct val="20000"/>
              </a:spcBef>
              <a:defRPr/>
            </a:pPr>
            <a:r>
              <a:rPr 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 рады видеть Вас </a:t>
            </a:r>
          </a:p>
          <a:p>
            <a:pPr marL="342900" lvl="0" indent="-342900" algn="ctr" defTabSz="914400">
              <a:spcBef>
                <a:spcPct val="20000"/>
              </a:spcBef>
              <a:defRPr/>
            </a:pPr>
            <a:r>
              <a:rPr 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участников!</a:t>
            </a:r>
          </a:p>
          <a:p>
            <a:pPr marL="342900" lvl="0" indent="-342900" algn="ctr" defTabSz="914400">
              <a:spcBef>
                <a:spcPct val="20000"/>
              </a:spcBef>
              <a:defRPr/>
            </a:pPr>
            <a:endParaRPr lang="en-US" sz="36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algn="ctr" defTabSz="914400">
              <a:spcBef>
                <a:spcPct val="20000"/>
              </a:spcBef>
              <a:defRPr/>
            </a:pPr>
            <a:r>
              <a:rPr 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3600" dirty="0" smtClean="0">
              <a:solidFill>
                <a:srgbClr val="000066"/>
              </a:solidFill>
              <a:cs typeface="Arial" pitchFamily="34" charset="0"/>
            </a:endParaRPr>
          </a:p>
          <a:p>
            <a:pPr lvl="0">
              <a:buNone/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Dionis\departments\Бизнес-Форум\private\Конференции 2013\Реклама\СМИ\ВСЁ от партнеров\_А_БФ\BF_logo_final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947059"/>
            <a:ext cx="3000395" cy="546058"/>
          </a:xfrm>
          <a:prstGeom prst="rect">
            <a:avLst/>
          </a:prstGeom>
          <a:noFill/>
        </p:spPr>
      </p:pic>
      <p:pic>
        <p:nvPicPr>
          <p:cNvPr id="4" name="Picture 4" descr="\\Dionis\departments\Бизнес-Форум\private\Конференции 2014\ЛКМ 2014\Продажи\Реклама\Макеты\Link\Лого_ХК_для_белого_фона_сай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875621"/>
            <a:ext cx="1122433" cy="5715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2590001"/>
            <a:ext cx="5429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</a:rPr>
              <a:t>Компания «Бизнес-Форум»</a:t>
            </a:r>
            <a:endParaRPr lang="ru-RU" sz="3200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28596" y="3232943"/>
          <a:ext cx="5000660" cy="2714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572133" y="3518695"/>
            <a:ext cx="30003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180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конференций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2003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г.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Более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35 000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делегатов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Более чем из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70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стран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804183"/>
            <a:ext cx="8501121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Международная конференция </a:t>
            </a:r>
            <a:r>
              <a:rPr lang="ru-RU" sz="13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«Российский рынок полимеров» </a:t>
            </a:r>
          </a:p>
          <a:p>
            <a:pPr>
              <a:buNone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успешно проводится на протяжении более 14 лет.</a:t>
            </a:r>
          </a:p>
          <a:p>
            <a:pPr>
              <a:buNone/>
            </a:pPr>
            <a:endParaRPr lang="ru-RU" sz="1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Места проведения: г. Алушта (2003-2013), г. Сочи (2014-2015)</a:t>
            </a: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300" dirty="0" smtClean="0">
              <a:cs typeface="Times New Roman" pitchFamily="18" charset="0"/>
            </a:endParaRPr>
          </a:p>
        </p:txBody>
      </p:sp>
      <p:pic>
        <p:nvPicPr>
          <p:cNvPr id="1027" name="Picture 3" descr="\\Dionis\departments\Бизнес-Форум\private\Конференции 2013\Полимеры 13\Полимеры ИТОГИ\Полимеры Фото2013\IMG_43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732745"/>
            <a:ext cx="3143272" cy="2093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1" y="2804315"/>
            <a:ext cx="8786843" cy="3293209"/>
          </a:xfrm>
          <a:prstGeom prst="rect">
            <a:avLst/>
          </a:prstGeom>
        </p:spPr>
        <p:txBody>
          <a:bodyPr wrap="square" numCol="5" spcCol="180000">
            <a:spAutoFit/>
          </a:bodyPr>
          <a:lstStyle/>
          <a:p>
            <a:pPr>
              <a:buNone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Среди постоянных участников: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3М</a:t>
            </a:r>
          </a:p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Arkema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France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Basell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Sales&amp;Marketing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Deceuninck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Rus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Dow Europe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Dupont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Milliken Europe ExxonMobil 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OMYA RUS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Procter&amp;Gamble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Rehau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Shellstone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Chemicals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Total Petrochemicals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Tricon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Energy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TVK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Vinmar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International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АГС Групп </a:t>
            </a:r>
          </a:p>
          <a:p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Адитим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Азерикимья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Акзо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Нобель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БАРС-2</a:t>
            </a:r>
          </a:p>
          <a:p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Башнефть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Белнефтехим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Биаксплен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БПЦ Химические технологии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Газпром нефть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Газпром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нефтехим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Салават</a:t>
            </a: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ГК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Полипластик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ГК Титан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Десногорский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Полимерный Завод</a:t>
            </a:r>
          </a:p>
          <a:p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Дио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Пласт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Европластик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ЕТК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ЕТС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Камский Кабель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Карпатнефтехим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Каустик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КУНА </a:t>
            </a:r>
          </a:p>
          <a:p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Лукойл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Нафтан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Нижнекамскнефтехим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Пеноплекс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Петропласт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Пи Джи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Проф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Пласткард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Подольсккабель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Регион-16 </a:t>
            </a:r>
          </a:p>
          <a:p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РусВинил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Русхимсеть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Саянскхимпласт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СИБУР </a:t>
            </a:r>
          </a:p>
          <a:p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Таурас-Пласт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ТехноНИКОЛЬ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ТИКО-Пластик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Томскнефтехим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ХимТрейдингГрупп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Центрополимер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и другие</a:t>
            </a:r>
          </a:p>
          <a:p>
            <a:pPr>
              <a:buNone/>
            </a:pPr>
            <a:endParaRPr lang="ru-RU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9" y="1804184"/>
            <a:ext cx="500065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Программа 2016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ru-RU" b="1" dirty="0" smtClean="0"/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Круглый стол: «Перспективы рынка полиолефинов»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Вопросы для обсуждения: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Текущая ситуация на рынках ПНД, ПВД, ЛПЭ и ПП в России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Специфика национального ценообразования с учетом падающих котировок на углеводороды и высокого валютного курса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Перспективы импортной продукции на рынке России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Особенности взаимоотношений поставщиков и переработчиков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Прогноз цен в 2016 г.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echuprina\Рабочий стол\Полимеры\file13703354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947059"/>
            <a:ext cx="2364439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C:\Documents and Settings\echuprina\Рабочий стол\Полимеры\polym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804447"/>
            <a:ext cx="2179655" cy="174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68" y="1804183"/>
            <a:ext cx="51435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Программа 2016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Сессия 1. Полимерные пленки и упаковка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Сырьевое обеспечение производства полимерных пленок в России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Обзор локальных рынков полимерных пленок: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термоусадочная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стрейч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PE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PP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CPP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BOPP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и др.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Полимерная упаковка для пищевой промышленности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Перспективы внедрения новых технологий и инновационного сырья в производственный процесс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Пути увеличения эффективности и снижения издержек при производстве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echuprina\Рабочий стол\Полимеры\phpVm6d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106" y="2007667"/>
            <a:ext cx="2500330" cy="173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echuprina\Рабочий стол\Полимеры\1332357370_upakovk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50741"/>
            <a:ext cx="2411964" cy="1808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018497"/>
            <a:ext cx="51435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Программа 2016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Сессия 2. Полимерные трубы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Перспективы рынка полимерных труб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Сырьевое обеспечение производства труб в России: влияние дефицита трубных марок сырья на развитие отрасли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Пути развития отрасли при сокращении строительства инфраструктурных объектов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Методы борьбы с контрафактной продукцией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Использование инновационных материалов и технологий в производстве полимерных труб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echuprina\Рабочий стол\Полимеры\5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706" y="2151683"/>
            <a:ext cx="2357454" cy="1676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echuprina\Рабочий стол\Полимеры\trg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705" y="3866196"/>
            <a:ext cx="2337971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732745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Дополнительные возможности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ru-RU" b="1" dirty="0" smtClean="0"/>
          </a:p>
        </p:txBody>
      </p:sp>
      <p:pic>
        <p:nvPicPr>
          <p:cNvPr id="4098" name="Picture 2" descr="C:\Documents and Settings\echuprina\Рабочий стол\Полимеры\PIC_size_full.jpg.1920x1080_q85_crop_upsc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590001"/>
            <a:ext cx="1816906" cy="25717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94347" y="5304645"/>
            <a:ext cx="1745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Выступление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Documents and Settings\echuprina\Рабочий стол\Полимеры\icon-in-page-template-sponsor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661439"/>
            <a:ext cx="2054662" cy="25003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78640" y="5304645"/>
            <a:ext cx="2933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Спонсорство и реклама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 descr="C:\Documents and Settings\echuprina\Рабочий стол\Полимеры\IMG_5765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661439"/>
            <a:ext cx="1814499" cy="252843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621926" y="5304645"/>
            <a:ext cx="1305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Выставка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4098" y="1647627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Место проведения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ru-RU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428554" y="2295699"/>
            <a:ext cx="428628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АЗИМУТ Москва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Олимпик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4*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ru-RU" sz="1000" dirty="0" smtClean="0">
                <a:latin typeface="Arial" pitchFamily="34" charset="0"/>
                <a:cs typeface="Arial" pitchFamily="34" charset="0"/>
              </a:rPr>
              <a:t>129110, Россия, Москва, Олимпийский проспект 18/1</a:t>
            </a:r>
          </a:p>
          <a:p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Teл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+7 495 931 90 00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moscow.olympic@</a:t>
            </a:r>
            <a:r>
              <a:rPr lang="en-US" sz="1000" b="1" dirty="0" smtClean="0">
                <a:latin typeface="Arial" pitchFamily="34" charset="0"/>
                <a:cs typeface="Arial" pitchFamily="34" charset="0"/>
                <a:hlinkClick r:id="rId3"/>
              </a:rPr>
              <a:t>azimuthotels.com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00" b="1" dirty="0" err="1" smtClean="0">
                <a:latin typeface="Arial" pitchFamily="34" charset="0"/>
                <a:cs typeface="Arial" pitchFamily="34" charset="0"/>
                <a:hlinkClick r:id="rId4"/>
              </a:rPr>
              <a:t>www.azimuthotels.com</a:t>
            </a: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расположение - в 15 минутах езды от Кремля и Красной площади, в 3 минутах - от Садового кольца и 10 минутах пешком от метро "Проспект Мира" и "Достоевская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";</a:t>
            </a:r>
          </a:p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широкие бизнес-возможности: 12 конференц-залов и бизнес-центр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развитая инфраструктура - рестораны, спортивно-оздоровительный клуб </a:t>
            </a:r>
            <a:r>
              <a:rPr lang="ru-RU" sz="1200" dirty="0" smtClean="0">
                <a:latin typeface="Arial" pitchFamily="34" charset="0"/>
                <a:cs typeface="Arial" pitchFamily="34" charset="0"/>
                <a:hlinkClick r:id="rId5"/>
              </a:rPr>
              <a:t>AZIMUT Sport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с бассейном и сауной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Специальные тарифы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на проживание для участников Конференции</a:t>
            </a:r>
          </a:p>
          <a:p>
            <a:pPr>
              <a:buFont typeface="Wingdings" pitchFamily="2" charset="2"/>
              <a:buChar char="ü"/>
            </a:pPr>
            <a:endParaRPr lang="ru-RU" sz="1200" dirty="0" smtClean="0"/>
          </a:p>
          <a:p>
            <a:pPr lvl="0">
              <a:buNone/>
            </a:pPr>
            <a:endParaRPr lang="ru-RU" b="1" dirty="0" smtClean="0"/>
          </a:p>
        </p:txBody>
      </p:sp>
      <p:pic>
        <p:nvPicPr>
          <p:cNvPr id="1026" name="Picture 2" descr="C:\Documents and Settings\echuprina\Рабочий стол\Полимеры\sls_9233_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052" y="2373407"/>
            <a:ext cx="2071701" cy="1150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echuprina\Рабочий стол\Полимеры\capti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2250" y="3087787"/>
            <a:ext cx="2000264" cy="1334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echuprina\Рабочий стол\Полимеры\Olympic_swimmingpoo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3490" y="3945043"/>
            <a:ext cx="2071703" cy="108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echuprina\Рабочий стол\Полимеры\gostinica-azimut-moskva-olimpik-2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688" y="4659423"/>
            <a:ext cx="1931585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804183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Условия участия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ru-RU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447125"/>
            <a:ext cx="828680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СТОИМОСТЬ УЧАСТИЯ (цены указаны с учетом всех налогов)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Специальная цена. Регистрация на выставке </a:t>
            </a:r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Интерпластика</a:t>
            </a:r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630 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USD</a:t>
            </a:r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один участник от компании,</a:t>
            </a:r>
          </a:p>
          <a:p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540 </a:t>
            </a: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USD</a:t>
            </a:r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более одного участника от компании (за каждого из участников)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Льготный регистрационный взнос </a:t>
            </a:r>
            <a:r>
              <a:rPr lang="ru-RU" sz="1200" b="1" u="sng" dirty="0" smtClean="0">
                <a:latin typeface="Arial" pitchFamily="34" charset="0"/>
                <a:cs typeface="Arial" pitchFamily="34" charset="0"/>
              </a:rPr>
              <a:t>до 19 февраля:</a:t>
            </a:r>
            <a:endParaRPr lang="ru-RU" sz="12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700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USD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один участник от компании,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600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USD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более одного участника от компании (за каждого из участников)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Регистрационный взнос </a:t>
            </a:r>
            <a:r>
              <a:rPr lang="ru-RU" sz="1200" b="1" u="sng" dirty="0" smtClean="0">
                <a:latin typeface="Arial" pitchFamily="34" charset="0"/>
                <a:cs typeface="Arial" pitchFamily="34" charset="0"/>
              </a:rPr>
              <a:t>после 19 февраля:</a:t>
            </a:r>
            <a:endParaRPr lang="ru-RU" sz="12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900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USD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один участник от компании,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800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USD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более одного участника от компании (за каждого из участников)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900" i="1" dirty="0" smtClean="0">
                <a:latin typeface="Arial" pitchFamily="34" charset="0"/>
                <a:cs typeface="Arial" pitchFamily="34" charset="0"/>
              </a:rPr>
              <a:t>При оплате в рублях сумма регистрационного взноса рассчитывается по курсу ЦБ РФ на момент выставления счета и действительна для оплаты в течение 14 календарных дней.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 стоимость входит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участие во всех мероприятиях конференции, рабочая документация,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on-line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доступ к итоговым материалам, кофе-паузы в перерывах между рабочими сессиями, обед, фуршет.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echuprina\Рабочий стол\Полимеры\sale10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730" y="2871763"/>
            <a:ext cx="606782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262</Words>
  <Application>Microsoft Office PowerPoint</Application>
  <PresentationFormat>Произвольный</PresentationFormat>
  <Paragraphs>147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oseverin</dc:creator>
  <cp:lastModifiedBy>Local</cp:lastModifiedBy>
  <cp:revision>89</cp:revision>
  <dcterms:created xsi:type="dcterms:W3CDTF">2014-04-14T09:45:20Z</dcterms:created>
  <dcterms:modified xsi:type="dcterms:W3CDTF">2016-01-22T12:04:53Z</dcterms:modified>
</cp:coreProperties>
</file>