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7.jpg" ContentType="image/jpg"/>
  <Override PartName="/ppt/media/image29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2.jpg" ContentType="image/jpg"/>
  <Override PartName="/ppt/media/image33.jpg" ContentType="image/jpg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9.jpg" ContentType="image/jpg"/>
  <Override PartName="/ppt/media/image100.jpg" ContentType="image/jpg"/>
  <Override PartName="/ppt/media/image106.jpg" ContentType="image/jpg"/>
  <Override PartName="/ppt/media/image107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34.jpg" ContentType="image/jpg"/>
  <Override PartName="/ppt/media/image135.jpg" ContentType="image/jpg"/>
  <Override PartName="/ppt/media/image136.jpg" ContentType="image/jpg"/>
  <Override PartName="/ppt/notesSlides/notesSlide13.xml" ContentType="application/vnd.openxmlformats-officedocument.presentationml.notesSlide+xml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80" r:id="rId2"/>
    <p:sldId id="407" r:id="rId3"/>
    <p:sldId id="1257" r:id="rId4"/>
    <p:sldId id="1228" r:id="rId5"/>
    <p:sldId id="415" r:id="rId6"/>
    <p:sldId id="1279" r:id="rId7"/>
    <p:sldId id="1280" r:id="rId8"/>
    <p:sldId id="715" r:id="rId9"/>
    <p:sldId id="1287" r:id="rId10"/>
    <p:sldId id="924" r:id="rId11"/>
    <p:sldId id="1246" r:id="rId12"/>
    <p:sldId id="1264" r:id="rId13"/>
    <p:sldId id="1276" r:id="rId14"/>
    <p:sldId id="1266" r:id="rId15"/>
    <p:sldId id="1267" r:id="rId16"/>
    <p:sldId id="1268" r:id="rId17"/>
    <p:sldId id="1270" r:id="rId18"/>
    <p:sldId id="1271" r:id="rId19"/>
    <p:sldId id="1261" r:id="rId20"/>
    <p:sldId id="1000" r:id="rId21"/>
    <p:sldId id="1101" r:id="rId22"/>
    <p:sldId id="1289" r:id="rId23"/>
    <p:sldId id="1001" r:id="rId24"/>
    <p:sldId id="1003" r:id="rId25"/>
    <p:sldId id="1005" r:id="rId26"/>
    <p:sldId id="1255" r:id="rId27"/>
    <p:sldId id="1015" r:id="rId28"/>
    <p:sldId id="1060" r:id="rId29"/>
    <p:sldId id="1016" r:id="rId30"/>
    <p:sldId id="1293" r:id="rId31"/>
    <p:sldId id="1019" r:id="rId32"/>
    <p:sldId id="1250" r:id="rId33"/>
    <p:sldId id="1248" r:id="rId34"/>
    <p:sldId id="1292" r:id="rId35"/>
    <p:sldId id="832" r:id="rId36"/>
    <p:sldId id="1200" r:id="rId37"/>
    <p:sldId id="1241" r:id="rId38"/>
    <p:sldId id="1243" r:id="rId39"/>
    <p:sldId id="1245" r:id="rId40"/>
    <p:sldId id="1239" r:id="rId41"/>
    <p:sldId id="1226" r:id="rId42"/>
    <p:sldId id="1234" r:id="rId43"/>
    <p:sldId id="1235" r:id="rId44"/>
    <p:sldId id="1236" r:id="rId45"/>
    <p:sldId id="1290" r:id="rId46"/>
    <p:sldId id="726" r:id="rId47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ultz, Morgon Mae" initials="SMM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4A82"/>
    <a:srgbClr val="33CC33"/>
    <a:srgbClr val="00518E"/>
    <a:srgbClr val="9999FF"/>
    <a:srgbClr val="0099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3257" autoAdjust="0"/>
  </p:normalViewPr>
  <p:slideViewPr>
    <p:cSldViewPr snapToGrid="0" snapToObjects="1">
      <p:cViewPr>
        <p:scale>
          <a:sx n="75" d="100"/>
          <a:sy n="75" d="100"/>
        </p:scale>
        <p:origin x="-1296" y="-744"/>
      </p:cViewPr>
      <p:guideLst>
        <p:guide orient="horz" pos="3963"/>
        <p:guide pos="3840"/>
      </p:guideLst>
    </p:cSldViewPr>
  </p:slideViewPr>
  <p:outlineViewPr>
    <p:cViewPr>
      <p:scale>
        <a:sx n="33" d="100"/>
        <a:sy n="33" d="100"/>
      </p:scale>
      <p:origin x="0" y="786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48320"/>
    </p:cViewPr>
  </p:sorterViewPr>
  <p:notesViewPr>
    <p:cSldViewPr snapToGrid="0" snapToObjects="1" showGuides="1">
      <p:cViewPr varScale="1">
        <p:scale>
          <a:sx n="67" d="100"/>
          <a:sy n="67" d="100"/>
        </p:scale>
        <p:origin x="-3264" y="-96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14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-0.10656236703020633"/>
                  <c:y val="-3.850831276819156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2507500025521759E-2"/>
                  <c:y val="7.563304133681698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Любительские и полупрофессиональные</c:v>
                </c:pt>
                <c:pt idx="1">
                  <c:v>Профессиональные и промышленные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c:spPr>
          <c:dPt>
            <c:idx val="1"/>
            <c:bubble3D val="0"/>
          </c:dPt>
          <c:dLbls>
            <c:dLbl>
              <c:idx val="0"/>
              <c:layout>
                <c:manualLayout>
                  <c:x val="6.6396294374805917E-2"/>
                  <c:y val="-7.2406975913208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1205090585875243E-3"/>
                  <c:y val="-9.937803634161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49891869678324E-2"/>
                  <c:y val="-0.11986224658843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7451992182633322E-2"/>
                  <c:y val="-0.1846960049872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42067457284756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244533</c:v>
                </c:pt>
                <c:pt idx="1">
                  <c:v>496475</c:v>
                </c:pt>
                <c:pt idx="2">
                  <c:v>1000000</c:v>
                </c:pt>
                <c:pt idx="3">
                  <c:v>2000000</c:v>
                </c:pt>
                <c:pt idx="4">
                  <c:v>5527493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8646400"/>
        <c:axId val="108649088"/>
      </c:areaChart>
      <c:catAx>
        <c:axId val="10864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8649088"/>
        <c:crosses val="autoZero"/>
        <c:auto val="1"/>
        <c:lblAlgn val="ctr"/>
        <c:lblOffset val="100"/>
        <c:noMultiLvlLbl val="0"/>
      </c:catAx>
      <c:valAx>
        <c:axId val="1086490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crossAx val="1086464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1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0"/>
            </a:gradFill>
          </c:spPr>
          <c:explosion val="7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  <a:tileRect r="-100000" b="-100000"/>
              </a:gradFill>
            </c:spPr>
          </c:dPt>
          <c:dPt>
            <c:idx val="2"/>
            <c:bubble3D val="0"/>
            <c:spPr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8.286604942107334E-2"/>
                  <c:y val="-1.78340479297417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-0.13142643109150287"/>
                  <c:y val="1.92346568901592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2.7052065425271166E-2"/>
                  <c:y val="-6.3902732036703325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8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Металл</c:v>
                </c:pt>
                <c:pt idx="1">
                  <c:v>Пластик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89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098EE0-8EBF-4DEA-9637-914AA928D692}" type="doc">
      <dgm:prSet loTypeId="urn:microsoft.com/office/officeart/2005/8/layout/hChevron3" loCatId="process" qsTypeId="urn:microsoft.com/office/officeart/2005/8/quickstyle/3d3" qsCatId="3D" csTypeId="urn:microsoft.com/office/officeart/2005/8/colors/colorful4" csCatId="colorful" phldr="1"/>
      <dgm:spPr/>
    </dgm:pt>
    <dgm:pt modelId="{FF3E3C26-5DC1-46DD-B4B7-C9043A6C61E6}">
      <dgm:prSet phldrT="[Text]"/>
      <dgm:spPr/>
      <dgm:t>
        <a:bodyPr/>
        <a:lstStyle/>
        <a:p>
          <a:pPr algn="l"/>
          <a:r>
            <a:rPr lang="ru-RU" b="1" smtClean="0">
              <a:solidFill>
                <a:schemeClr val="tx1"/>
              </a:solidFill>
            </a:rPr>
            <a:t>Разработка</a:t>
          </a:r>
          <a:endParaRPr lang="en-US" b="1" dirty="0">
            <a:solidFill>
              <a:schemeClr val="tx1"/>
            </a:solidFill>
          </a:endParaRPr>
        </a:p>
      </dgm:t>
    </dgm:pt>
    <dgm:pt modelId="{23A2C9CE-9F88-435F-8693-6D640E0F7E8D}" type="parTrans" cxnId="{08D168DC-B1C1-48DA-9F1E-9ECFE7DCB11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CD682EA-D044-4615-9D48-4749F46245AA}" type="sibTrans" cxnId="{08D168DC-B1C1-48DA-9F1E-9ECFE7DCB11F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9DC88CF-28EA-4C4D-BE9F-7B8B50EE5E34}">
      <dgm:prSet phldrT="[Text]"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Прототипирование</a:t>
          </a:r>
          <a:endParaRPr lang="en-US" b="1" dirty="0">
            <a:solidFill>
              <a:schemeClr val="tx1"/>
            </a:solidFill>
          </a:endParaRPr>
        </a:p>
      </dgm:t>
    </dgm:pt>
    <dgm:pt modelId="{A028B299-9E4E-485E-9F33-2A8FECC867BF}" type="parTrans" cxnId="{A4FBD815-D327-49C1-8DE5-31EE6E26067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C569EA0-1C1C-43F0-AE45-B8B2485D4287}" type="sibTrans" cxnId="{A4FBD815-D327-49C1-8DE5-31EE6E26067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F14DEAA-D28F-4937-A0B9-FDE3625DBECC}">
      <dgm:prSet phldrT="[Text]"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Производство</a:t>
          </a:r>
          <a:endParaRPr lang="en-US" b="1" dirty="0">
            <a:solidFill>
              <a:schemeClr val="tx1"/>
            </a:solidFill>
          </a:endParaRPr>
        </a:p>
      </dgm:t>
    </dgm:pt>
    <dgm:pt modelId="{E79882F0-CD30-46D5-89A2-24C6F49D5DB1}" type="parTrans" cxnId="{FC0E711B-4BA8-4A65-9D59-C1CA2D7B1C4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0CAE795-40DE-4C3D-A71C-7CB7BDC945E8}" type="sibTrans" cxnId="{FC0E711B-4BA8-4A65-9D59-C1CA2D7B1C4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40F8635-B8E2-4222-8324-A2686AB43A50}">
      <dgm:prSet phldrT="[Text]"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Сервис</a:t>
          </a:r>
          <a:endParaRPr lang="en-US" b="1" dirty="0">
            <a:solidFill>
              <a:schemeClr val="tx1"/>
            </a:solidFill>
          </a:endParaRPr>
        </a:p>
      </dgm:t>
    </dgm:pt>
    <dgm:pt modelId="{02ACA000-1B38-49A5-B9FC-3155F832EFA9}" type="parTrans" cxnId="{CA118898-2CFF-4B3E-9372-F123D51F57A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68166F4-D4F9-40E8-8821-D4A051B34464}" type="sibTrans" cxnId="{CA118898-2CFF-4B3E-9372-F123D51F57A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F7F528F-896A-4C46-9316-EDC043A0C1A3}">
      <dgm:prSet phldrT="[Text]"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Испытания</a:t>
          </a:r>
          <a:endParaRPr lang="en-US" b="1" dirty="0">
            <a:solidFill>
              <a:schemeClr val="tx1"/>
            </a:solidFill>
          </a:endParaRPr>
        </a:p>
      </dgm:t>
    </dgm:pt>
    <dgm:pt modelId="{BC1D3278-5881-4CD6-9DAB-F6D6822053E3}" type="parTrans" cxnId="{A2D903D6-7342-48F0-A982-8057526D49B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3A5F3400-CE7C-48C1-9925-9A99924BB62E}" type="sibTrans" cxnId="{A2D903D6-7342-48F0-A982-8057526D49B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D44F46C-B63D-4274-8A6C-2491E0D58FEF}" type="pres">
      <dgm:prSet presAssocID="{2E098EE0-8EBF-4DEA-9637-914AA928D692}" presName="Name0" presStyleCnt="0">
        <dgm:presLayoutVars>
          <dgm:dir/>
          <dgm:resizeHandles val="exact"/>
        </dgm:presLayoutVars>
      </dgm:prSet>
      <dgm:spPr/>
    </dgm:pt>
    <dgm:pt modelId="{F3664700-0B37-4935-A350-BCFAA6ABE5D7}" type="pres">
      <dgm:prSet presAssocID="{FF3E3C26-5DC1-46DD-B4B7-C9043A6C61E6}" presName="parTxOnly" presStyleLbl="node1" presStyleIdx="0" presStyleCnt="5" custScaleX="63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3ADA6-B250-4FDE-98F6-C5C2EEAB3518}" type="pres">
      <dgm:prSet presAssocID="{7CD682EA-D044-4615-9D48-4749F46245AA}" presName="parSpace" presStyleCnt="0"/>
      <dgm:spPr/>
    </dgm:pt>
    <dgm:pt modelId="{71E070B7-EA91-41E3-BDF0-3D0CCE15D812}" type="pres">
      <dgm:prSet presAssocID="{29DC88CF-28EA-4C4D-BE9F-7B8B50EE5E34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3D57E-1B4C-475A-B5D0-35D1522F10B5}" type="pres">
      <dgm:prSet presAssocID="{9C569EA0-1C1C-43F0-AE45-B8B2485D4287}" presName="parSpace" presStyleCnt="0"/>
      <dgm:spPr/>
    </dgm:pt>
    <dgm:pt modelId="{5D7FBFA7-543C-473B-A343-5B773F83E680}" type="pres">
      <dgm:prSet presAssocID="{5F7F528F-896A-4C46-9316-EDC043A0C1A3}" presName="parTxOnly" presStyleLbl="node1" presStyleIdx="2" presStyleCnt="5" custScaleX="70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BEB46-DA8C-4EBB-B338-79B2E0B02BF0}" type="pres">
      <dgm:prSet presAssocID="{3A5F3400-CE7C-48C1-9925-9A99924BB62E}" presName="parSpace" presStyleCnt="0"/>
      <dgm:spPr/>
    </dgm:pt>
    <dgm:pt modelId="{69E075DC-63C3-43D8-8363-F79766537637}" type="pres">
      <dgm:prSet presAssocID="{4F14DEAA-D28F-4937-A0B9-FDE3625DBECC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7B91F-62FC-4C4C-AB94-7F74C5F94527}" type="pres">
      <dgm:prSet presAssocID="{C0CAE795-40DE-4C3D-A71C-7CB7BDC945E8}" presName="parSpace" presStyleCnt="0"/>
      <dgm:spPr/>
    </dgm:pt>
    <dgm:pt modelId="{D9C77DE9-C636-4692-AFD1-92FE42436FCF}" type="pres">
      <dgm:prSet presAssocID="{040F8635-B8E2-4222-8324-A2686AB43A50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F3EC65-DF6D-4010-92EB-E7A67D8A3855}" type="presOf" srcId="{FF3E3C26-5DC1-46DD-B4B7-C9043A6C61E6}" destId="{F3664700-0B37-4935-A350-BCFAA6ABE5D7}" srcOrd="0" destOrd="0" presId="urn:microsoft.com/office/officeart/2005/8/layout/hChevron3"/>
    <dgm:cxn modelId="{1D0CDB86-3A76-4514-9184-16E6B76F4258}" type="presOf" srcId="{040F8635-B8E2-4222-8324-A2686AB43A50}" destId="{D9C77DE9-C636-4692-AFD1-92FE42436FCF}" srcOrd="0" destOrd="0" presId="urn:microsoft.com/office/officeart/2005/8/layout/hChevron3"/>
    <dgm:cxn modelId="{FC0E711B-4BA8-4A65-9D59-C1CA2D7B1C40}" srcId="{2E098EE0-8EBF-4DEA-9637-914AA928D692}" destId="{4F14DEAA-D28F-4937-A0B9-FDE3625DBECC}" srcOrd="3" destOrd="0" parTransId="{E79882F0-CD30-46D5-89A2-24C6F49D5DB1}" sibTransId="{C0CAE795-40DE-4C3D-A71C-7CB7BDC945E8}"/>
    <dgm:cxn modelId="{08D168DC-B1C1-48DA-9F1E-9ECFE7DCB11F}" srcId="{2E098EE0-8EBF-4DEA-9637-914AA928D692}" destId="{FF3E3C26-5DC1-46DD-B4B7-C9043A6C61E6}" srcOrd="0" destOrd="0" parTransId="{23A2C9CE-9F88-435F-8693-6D640E0F7E8D}" sibTransId="{7CD682EA-D044-4615-9D48-4749F46245AA}"/>
    <dgm:cxn modelId="{5ECD8C90-53C8-4EE9-B83E-BE0260E7D242}" type="presOf" srcId="{29DC88CF-28EA-4C4D-BE9F-7B8B50EE5E34}" destId="{71E070B7-EA91-41E3-BDF0-3D0CCE15D812}" srcOrd="0" destOrd="0" presId="urn:microsoft.com/office/officeart/2005/8/layout/hChevron3"/>
    <dgm:cxn modelId="{ABC7C10A-7140-4D10-A1C7-68D1B09A884C}" type="presOf" srcId="{5F7F528F-896A-4C46-9316-EDC043A0C1A3}" destId="{5D7FBFA7-543C-473B-A343-5B773F83E680}" srcOrd="0" destOrd="0" presId="urn:microsoft.com/office/officeart/2005/8/layout/hChevron3"/>
    <dgm:cxn modelId="{A2D903D6-7342-48F0-A982-8057526D49B1}" srcId="{2E098EE0-8EBF-4DEA-9637-914AA928D692}" destId="{5F7F528F-896A-4C46-9316-EDC043A0C1A3}" srcOrd="2" destOrd="0" parTransId="{BC1D3278-5881-4CD6-9DAB-F6D6822053E3}" sibTransId="{3A5F3400-CE7C-48C1-9925-9A99924BB62E}"/>
    <dgm:cxn modelId="{CA118898-2CFF-4B3E-9372-F123D51F57AD}" srcId="{2E098EE0-8EBF-4DEA-9637-914AA928D692}" destId="{040F8635-B8E2-4222-8324-A2686AB43A50}" srcOrd="4" destOrd="0" parTransId="{02ACA000-1B38-49A5-B9FC-3155F832EFA9}" sibTransId="{068166F4-D4F9-40E8-8821-D4A051B34464}"/>
    <dgm:cxn modelId="{46AAD344-2E23-4E32-A5A7-6443C1456402}" type="presOf" srcId="{2E098EE0-8EBF-4DEA-9637-914AA928D692}" destId="{ED44F46C-B63D-4274-8A6C-2491E0D58FEF}" srcOrd="0" destOrd="0" presId="urn:microsoft.com/office/officeart/2005/8/layout/hChevron3"/>
    <dgm:cxn modelId="{A4FBD815-D327-49C1-8DE5-31EE6E260678}" srcId="{2E098EE0-8EBF-4DEA-9637-914AA928D692}" destId="{29DC88CF-28EA-4C4D-BE9F-7B8B50EE5E34}" srcOrd="1" destOrd="0" parTransId="{A028B299-9E4E-485E-9F33-2A8FECC867BF}" sibTransId="{9C569EA0-1C1C-43F0-AE45-B8B2485D4287}"/>
    <dgm:cxn modelId="{3A8CBAF2-F6FD-40D8-97CF-1F3827291F4E}" type="presOf" srcId="{4F14DEAA-D28F-4937-A0B9-FDE3625DBECC}" destId="{69E075DC-63C3-43D8-8363-F79766537637}" srcOrd="0" destOrd="0" presId="urn:microsoft.com/office/officeart/2005/8/layout/hChevron3"/>
    <dgm:cxn modelId="{CF015CB6-3440-46A6-804D-5ADA3F95BB8E}" type="presParOf" srcId="{ED44F46C-B63D-4274-8A6C-2491E0D58FEF}" destId="{F3664700-0B37-4935-A350-BCFAA6ABE5D7}" srcOrd="0" destOrd="0" presId="urn:microsoft.com/office/officeart/2005/8/layout/hChevron3"/>
    <dgm:cxn modelId="{2AC49ECF-8270-41CE-939D-C86C482FDA8C}" type="presParOf" srcId="{ED44F46C-B63D-4274-8A6C-2491E0D58FEF}" destId="{7F23ADA6-B250-4FDE-98F6-C5C2EEAB3518}" srcOrd="1" destOrd="0" presId="urn:microsoft.com/office/officeart/2005/8/layout/hChevron3"/>
    <dgm:cxn modelId="{F06E2B50-1BB5-4FC8-B592-8562BF7C878D}" type="presParOf" srcId="{ED44F46C-B63D-4274-8A6C-2491E0D58FEF}" destId="{71E070B7-EA91-41E3-BDF0-3D0CCE15D812}" srcOrd="2" destOrd="0" presId="urn:microsoft.com/office/officeart/2005/8/layout/hChevron3"/>
    <dgm:cxn modelId="{A2985290-ABF9-41E2-9815-7373393F709B}" type="presParOf" srcId="{ED44F46C-B63D-4274-8A6C-2491E0D58FEF}" destId="{9DC3D57E-1B4C-475A-B5D0-35D1522F10B5}" srcOrd="3" destOrd="0" presId="urn:microsoft.com/office/officeart/2005/8/layout/hChevron3"/>
    <dgm:cxn modelId="{A31EF59F-6B4E-4A9B-A13E-5A5C6E366E63}" type="presParOf" srcId="{ED44F46C-B63D-4274-8A6C-2491E0D58FEF}" destId="{5D7FBFA7-543C-473B-A343-5B773F83E680}" srcOrd="4" destOrd="0" presId="urn:microsoft.com/office/officeart/2005/8/layout/hChevron3"/>
    <dgm:cxn modelId="{5605276B-2F00-4DAD-9E9C-2725C49FA48A}" type="presParOf" srcId="{ED44F46C-B63D-4274-8A6C-2491E0D58FEF}" destId="{3F7BEB46-DA8C-4EBB-B338-79B2E0B02BF0}" srcOrd="5" destOrd="0" presId="urn:microsoft.com/office/officeart/2005/8/layout/hChevron3"/>
    <dgm:cxn modelId="{497DACBB-FFB8-420E-8BC1-9186C8DDD499}" type="presParOf" srcId="{ED44F46C-B63D-4274-8A6C-2491E0D58FEF}" destId="{69E075DC-63C3-43D8-8363-F79766537637}" srcOrd="6" destOrd="0" presId="urn:microsoft.com/office/officeart/2005/8/layout/hChevron3"/>
    <dgm:cxn modelId="{984E61B4-BF27-4563-8C45-6D46968C8A97}" type="presParOf" srcId="{ED44F46C-B63D-4274-8A6C-2491E0D58FEF}" destId="{FD87B91F-62FC-4C4C-AB94-7F74C5F94527}" srcOrd="7" destOrd="0" presId="urn:microsoft.com/office/officeart/2005/8/layout/hChevron3"/>
    <dgm:cxn modelId="{7D31DA3A-98CD-4E1A-A9E9-06722732C37F}" type="presParOf" srcId="{ED44F46C-B63D-4274-8A6C-2491E0D58FEF}" destId="{D9C77DE9-C636-4692-AFD1-92FE42436FC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64700-0B37-4935-A350-BCFAA6ABE5D7}">
      <dsp:nvSpPr>
        <dsp:cNvPr id="0" name=""/>
        <dsp:cNvSpPr/>
      </dsp:nvSpPr>
      <dsp:spPr>
        <a:xfrm>
          <a:off x="6527" y="0"/>
          <a:ext cx="1845905" cy="643512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Разработка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6527" y="0"/>
        <a:ext cx="1685027" cy="643512"/>
      </dsp:txXfrm>
    </dsp:sp>
    <dsp:sp modelId="{71E070B7-EA91-41E3-BDF0-3D0CCE15D812}">
      <dsp:nvSpPr>
        <dsp:cNvPr id="0" name=""/>
        <dsp:cNvSpPr/>
      </dsp:nvSpPr>
      <dsp:spPr>
        <a:xfrm>
          <a:off x="1273869" y="0"/>
          <a:ext cx="2892814" cy="643512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Прототипирование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595625" y="0"/>
        <a:ext cx="2249302" cy="643512"/>
      </dsp:txXfrm>
    </dsp:sp>
    <dsp:sp modelId="{5D7FBFA7-543C-473B-A343-5B773F83E680}">
      <dsp:nvSpPr>
        <dsp:cNvPr id="0" name=""/>
        <dsp:cNvSpPr/>
      </dsp:nvSpPr>
      <dsp:spPr>
        <a:xfrm>
          <a:off x="3588120" y="0"/>
          <a:ext cx="2026821" cy="643512"/>
        </a:xfrm>
        <a:prstGeom prst="chevron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Испытания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909876" y="0"/>
        <a:ext cx="1383309" cy="643512"/>
      </dsp:txXfrm>
    </dsp:sp>
    <dsp:sp modelId="{69E075DC-63C3-43D8-8363-F79766537637}">
      <dsp:nvSpPr>
        <dsp:cNvPr id="0" name=""/>
        <dsp:cNvSpPr/>
      </dsp:nvSpPr>
      <dsp:spPr>
        <a:xfrm>
          <a:off x="5036379" y="0"/>
          <a:ext cx="2892814" cy="643512"/>
        </a:xfrm>
        <a:prstGeom prst="chevron">
          <a:avLst/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Производство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358135" y="0"/>
        <a:ext cx="2249302" cy="643512"/>
      </dsp:txXfrm>
    </dsp:sp>
    <dsp:sp modelId="{D9C77DE9-C636-4692-AFD1-92FE42436FCF}">
      <dsp:nvSpPr>
        <dsp:cNvPr id="0" name=""/>
        <dsp:cNvSpPr/>
      </dsp:nvSpPr>
      <dsp:spPr>
        <a:xfrm>
          <a:off x="7350631" y="0"/>
          <a:ext cx="2892814" cy="643512"/>
        </a:xfrm>
        <a:prstGeom prst="chevron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Сервис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672387" y="0"/>
        <a:ext cx="2249302" cy="643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67FBE-A300-4A56-B0C5-65172C5B6F5C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DA9DC-BD09-44AF-88E8-AD1BD678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90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C973D-8EBA-4895-B027-A040B132E01C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107DC-4BE7-46A8-942D-FA7DCC97D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away.php?to=http://www.frigate-ecojet.ru/&amp;post=-62291844_18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xbt.com/printer/3d/3d_tech.shtml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xbt.com/printer/3d/3d_tech.s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xbt.com/printer/3d/3d_tech.shtml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cs typeface="Arial" pitchFamily="34" charset="0"/>
              </a:rPr>
              <a:t>подготовить квалифицированный персонал — решается в существующих вузах химико-технологического и машиностроительного профиля)</a:t>
            </a:r>
          </a:p>
          <a:p>
            <a:pPr fontAlgn="base"/>
            <a:endParaRPr lang="ru-RU" sz="1200" dirty="0" smtClean="0">
              <a:cs typeface="Arial" pitchFamily="34" charset="0"/>
            </a:endParaRPr>
          </a:p>
          <a:p>
            <a:pPr fontAlgn="base"/>
            <a:r>
              <a:rPr lang="ru-RU" sz="1200" dirty="0" smtClean="0">
                <a:cs typeface="Arial" pitchFamily="34" charset="0"/>
              </a:rPr>
              <a:t>принятие новых нормативных документов, определяющих единую терминологию, систему приемки, сертификации и стандартизации аддитивных изделий, технологических процессов, порошков и композиций.</a:t>
            </a:r>
            <a:r>
              <a:rPr lang="ru-RU" sz="1200" dirty="0" smtClean="0"/>
              <a:t> Для решения этих вопросов при </a:t>
            </a:r>
            <a:r>
              <a:rPr lang="ru-RU" sz="1200" dirty="0" err="1" smtClean="0"/>
              <a:t>Росстандарте</a:t>
            </a:r>
            <a:r>
              <a:rPr lang="ru-RU" sz="1200" dirty="0" smtClean="0"/>
              <a:t> был сформирован технический комитет, который ведет работу по созданию нормативной документации в сфере аддитивных технологий; его сопредседатели — генеральный директор АО «Наука и инновации» Алексей Дуб и начальник НИО ВИАМ Ольга </a:t>
            </a:r>
            <a:r>
              <a:rPr lang="ru-RU" sz="1200" dirty="0" err="1" smtClean="0"/>
              <a:t>Оспенникова</a:t>
            </a:r>
            <a:r>
              <a:rPr lang="ru-RU" sz="1200" dirty="0" smtClean="0"/>
              <a:t>.</a:t>
            </a:r>
          </a:p>
          <a:p>
            <a:pPr fontAlgn="base"/>
            <a:endParaRPr lang="ru-RU" sz="1200" dirty="0" smtClean="0"/>
          </a:p>
          <a:p>
            <a:pPr fontAlgn="base"/>
            <a:r>
              <a:rPr lang="ru-RU" sz="1200" dirty="0" smtClean="0"/>
              <a:t>«Созданные на основе „цифровых фабрик“ новые технологии сборочного производства, производственные линии, технологии программного обеспечения, роботизированного управления должны через пять, максимум — десять лет заработать как в военных, так и в гражданских целях», — такие сроки обрисовал на первой конференции по аддитивным технологиям вице-премьер РФ Дмитрий Рогозин, отвечающий в правительстве за военно-промышленный комплекс.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07DC-4BE7-46A8-942D-FA7DCC97DC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7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1CA1C-13C8-4D41-8331-BCFADA796D3E}" type="slidenum">
              <a:rPr lang="en-US" smtClean="0">
                <a:ea typeface="ＭＳ Ｐゴシック"/>
                <a:cs typeface="ＭＳ Ｐゴシック"/>
              </a:rPr>
              <a:pPr/>
              <a:t>19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171772C-38FF-4A16-80D3-BCC664158B55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B9237-D573-4E62-B29D-7E681FBF973F}" type="slidenum">
              <a:rPr lang="en-US" smtClean="0">
                <a:ea typeface="ＭＳ Ｐゴシック"/>
                <a:cs typeface="ＭＳ Ｐゴシック"/>
              </a:rPr>
              <a:pPr/>
              <a:t>24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B394F4C-BC9F-4D33-8B02-B952B80A500A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710B9-509B-4B14-986A-3FEC2E927883}" type="slidenum">
              <a:rPr lang="en-US" smtClean="0">
                <a:ea typeface="ＭＳ Ｐゴシック"/>
                <a:cs typeface="ＭＳ Ｐゴシック"/>
              </a:rPr>
              <a:pPr/>
              <a:t>25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A05789-18E8-49E3-93D4-EC27562EB3B2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BCF3D-7F44-46DE-9CE6-76E29B151417}" type="slidenum">
              <a:rPr lang="en-US" smtClean="0"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A67DB39-2793-4689-82B9-374E768A8FA7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Специалистами нашей компании совместно с субподрядчиками ОАО ФПГ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Росавиаконсорциума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были проведены опытно-конструкторские работы по изготовлению аэродинамической модели широкофюзеляжного среднемагистрального самолета «Фрегат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Экоджет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http://www.frigate-ecojet.ru/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масштабе. Особенность данного самолета - эллиптическая форма поперечного сечения фюзеляжа. Для проведения подобных испытаний детали уменьшенной модели самолета подвергаются экстремальным нагрузкам не только по скорости воздушного потока, но и по температуре, значительно превышающей 200 С. В результате выполнения работ были отдельно изготовлены детали методом FDM из инженерных термопластиков, таких, как ABS, поликарбонат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полифенилсульфон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традиционной технологией были изготовлены детали из металла.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Испытания модели самолета проводились специалистами Центрального аэрогидродинамического института (ЦАГИ) и предполагали под собой изучение характеристик самолета в крейсерском режиме, имитации взлета и посадки, в том числе вблизи экрана имитирующего землю. По итогам выполненных работ разработанная методика использования комплекса технологий признана успешной и экономически эффективной как по скорости работ, так и их общей стоимости. Разработанный подход к решению таких сложных задач рекомендован руководством предприятия к исполнению в подобных проектах.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9A253-135A-475C-9E37-60BE3681C092}" type="slidenum">
              <a:rPr lang="ru-RU" smtClean="0"/>
              <a:t>32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48F32D4-6D20-46AE-9E4D-F0722D55218F}" type="datetime1">
              <a:rPr lang="ru-RU" smtClean="0"/>
              <a:t>27.01.2016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E2B2B-FF47-42B0-9C8A-EBC95554802E}" type="slidenum">
              <a:rPr lang="en-US" smtClean="0">
                <a:ea typeface="ＭＳ Ｐゴシック"/>
                <a:cs typeface="ＭＳ Ｐゴシック"/>
              </a:rPr>
              <a:pPr/>
              <a:t>34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AB46A37-879A-4F4A-B65E-F5EABF9B57A9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Масштабная модель 1:7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9A253-135A-475C-9E37-60BE3681C092}" type="slidenum">
              <a:rPr lang="ru-RU" smtClean="0"/>
              <a:t>35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40F4C37-C93B-4339-A581-DE6AE9C2E2C0}" type="datetime1">
              <a:rPr lang="ru-RU" smtClean="0"/>
              <a:t>27.01.2016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28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прогнозу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2016 году будет отгружено почти полмиллиона 3D-принтеров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Рынок 3D-принтеров в ближайшие годы будет уверенно расти, полагают специалисты аналитической компании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Они ожидают, то объем продаж будет более чем удваиваться ежегодно в период с 2016 по 2019 год.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текущий год аналитики прогнозируют поставку 244 533 принтеров (и откуда только такая точность), а на 2016 год — 496 475 принтеров. Это значит, что в будущем году рост составит 103%. Если все пойдет, как предсказывают эксперты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2019 году объем рынка в количественном выражении превысит 5,6 млн устройств.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насчитали семь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Технологии 3D-печати"/>
              </a:rPr>
              <a:t>технологий 3D-печати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популярной среди которых является технология послойного наплавления (FDM). В 2015 году соответствующих принтеров будет отгружено 232 336 штук, а в 2019 году — 5 527 493 штук, то есть 97,5% всего объема поставок. Причины такой популярности кроются в невысокой стоимости устройств и расходных материалов.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Кстати, что касается средней цены устройств для объемной печати, она сильно зависит от технологии и рынка. Принтеры FDM доминируют в ценовом диапазоне «до $2500», почем примерно каждый четвертый принтер в этом диапазоне стоит менее $1000. В 2019 году доля недорогих принтеров будет еще больше — 40,7%. Основными покупателями таких моделей являются учебные заведения. Предприятия приобретают дорогие модели, обеспечивающие более высокое качество 3D-печати.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07DC-4BE7-46A8-942D-FA7DCC97DC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82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прогнозу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2016 году будет отгружено почти полмиллиона 3D-принтеров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Рынок 3D-принтеров в ближайшие годы будет уверенно расти, полагают специалисты аналитической компании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Они ожидают, то объем продаж будет более чем удваиваться ежегодно в период с 2016 по 2019 год.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текущий год аналитики прогнозируют поставку 244 533 принтеров (и откуда только такая точность), а на 2016 год — 496 475 принтеров. Это значит, что в будущем году рост составит 103%. Если все пойдет, как предсказывают эксперты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2019 году объем рынка в количественном выражении превысит 5,6 млн устройств.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насчитали семь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Технологии 3D-печати"/>
              </a:rPr>
              <a:t>технологий 3D-печати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популярной среди которых является технология послойного наплавления (FDM). В 2015 году соответствующих принтеров будет отгружено 232 336 штук, а в 2019 году — 5 527 493 штук, то есть 97,5% всего объема поставок. Причины такой популярности кроются в невысокой стоимости устройств и расходных материалов.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Кстати, что касается средней цены устройств для объемной печати, она сильно зависит от технологии и рынка. Принтеры FDM доминируют в ценовом диапазоне «до $2500», почем примерно каждый четвертый принтер в этом диапазоне стоит менее $1000. В 2019 году доля недорогих принтеров будет еще больше — 40,7%. Основными покупателями таких моделей являются учебные заведения. </a:t>
            </a:r>
            <a:r>
              <a:rPr lang="ru-RU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Предприятия приобретают дорогие модели, обеспечивающие более высокое качество 3D-печати.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07DC-4BE7-46A8-942D-FA7DCC97DC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82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прогнозу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2016 году будет отгружено почти полмиллиона 3D-принтеров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Рынок 3D-принтеров в ближайшие годы будет уверенно расти, полагают специалисты аналитической компании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Они ожидают, то объем продаж будет более чем удваиваться ежегодно в период с 2016 по 2019 год.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текущий год аналитики прогнозируют поставку 244 533 принтеров (и откуда только такая точность), а на 2016 год — 496 475 принтеров. Это значит, что в будущем году рост составит 103%. Если все пойдет, как предсказывают эксперты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2019 году объем рынка в количественном выражении превысит 5,6 млн устройств.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Gartner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насчитали семь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Технологии 3D-печати"/>
              </a:rPr>
              <a:t>технологий 3D-печати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популярной среди которых является технология послойного наплавления (FDM). В 2015 году соответствующих принтеров будет отгружено 232 336 штук, а в 2019 году — 5 527 493 штук, то есть 97,5% всего объема поставок. Причины такой популярности кроются в невысокой стоимости устройств и расходных материалов.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Кстати, что касается средней цены устройств для объемной печати, она сильно зависит от технологии и рынка. Принтеры FDM доминируют в ценовом диапазоне «до $2500», почем примерно каждый четвертый принтер в этом диапазоне стоит менее $1000. В 2019 году доля недорогих принтеров будет еще больше — 40,7%. Основными покупателями таких моделей являются учебные заведения. Предприятия приобретают дорогие модели, обеспечивающие более высокое качество 3D-печати.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07DC-4BE7-46A8-942D-FA7DCC97DCD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8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046C5-3CD5-4202-AE46-241BD9B8CE72}" type="slidenum">
              <a:rPr lang="en-US" smtClean="0"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8B72BA-3EAD-415D-B13D-DC87F05BB605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сентябре прошлого года развитие новых производственных технологий обсуждали на заседании Совета при президенте РФ по модернизации экономики и инновационному развитию России. В протоколе заседания сформулирован целый ряд поручений как по расширению исследований, так и по ускорению технологического развития и внедрению перспективных технологий в производство. В частности, до 31 августа </a:t>
            </a:r>
            <a:r>
              <a:rPr lang="ru-RU" dirty="0" err="1" smtClean="0"/>
              <a:t>Минобрнауки</a:t>
            </a:r>
            <a:r>
              <a:rPr lang="ru-RU" dirty="0" smtClean="0"/>
              <a:t> совместно с Минэкономразвития, </a:t>
            </a:r>
            <a:r>
              <a:rPr lang="ru-RU" dirty="0" err="1" smtClean="0"/>
              <a:t>Минпромторгом</a:t>
            </a:r>
            <a:r>
              <a:rPr lang="ru-RU" dirty="0" smtClean="0"/>
              <a:t>, </a:t>
            </a:r>
            <a:r>
              <a:rPr lang="ru-RU" dirty="0" err="1" smtClean="0"/>
              <a:t>Минкомсвязью</a:t>
            </a:r>
            <a:r>
              <a:rPr lang="ru-RU" dirty="0" smtClean="0"/>
              <a:t>, ФАНО, РАН, </a:t>
            </a:r>
            <a:r>
              <a:rPr lang="ru-RU" dirty="0" err="1" smtClean="0"/>
              <a:t>Роскосмосом</a:t>
            </a:r>
            <a:r>
              <a:rPr lang="ru-RU" dirty="0" smtClean="0"/>
              <a:t>, </a:t>
            </a:r>
            <a:r>
              <a:rPr lang="ru-RU" dirty="0" err="1" smtClean="0"/>
              <a:t>Росатомом</a:t>
            </a:r>
            <a:r>
              <a:rPr lang="ru-RU" dirty="0" smtClean="0"/>
              <a:t>, </a:t>
            </a:r>
            <a:r>
              <a:rPr lang="ru-RU" dirty="0" err="1" smtClean="0"/>
              <a:t>Росстандартом</a:t>
            </a:r>
            <a:r>
              <a:rPr lang="ru-RU" dirty="0" smtClean="0"/>
              <a:t>, институтами развития и участниками соответствующих технологических платформ было поручено сформировать и утвердить скоординированную программу исследований и разработок. Минфину, </a:t>
            </a:r>
            <a:r>
              <a:rPr lang="ru-RU" dirty="0" err="1" smtClean="0"/>
              <a:t>МЭРу</a:t>
            </a:r>
            <a:r>
              <a:rPr lang="ru-RU" dirty="0" smtClean="0"/>
              <a:t> и </a:t>
            </a:r>
            <a:r>
              <a:rPr lang="ru-RU" dirty="0" err="1" smtClean="0"/>
              <a:t>Минпромторгу</a:t>
            </a:r>
            <a:r>
              <a:rPr lang="ru-RU" dirty="0" smtClean="0"/>
              <a:t> необходимо до 30 ноября представить в правительство РФ предложения по дополнительным бюджетным ассигнованиям на финансирование проектов, а также проработать возможность </a:t>
            </a:r>
            <a:r>
              <a:rPr lang="ru-RU" dirty="0" err="1" smtClean="0"/>
              <a:t>софинансирования</a:t>
            </a:r>
            <a:r>
              <a:rPr lang="ru-RU" dirty="0" smtClean="0"/>
              <a:t> проектов в области новых производственных технологий за счет средств ФНБ на возвратной основе и других источников. А РВК, фонду «</a:t>
            </a:r>
            <a:r>
              <a:rPr lang="ru-RU" dirty="0" err="1" smtClean="0"/>
              <a:t>Сколково</a:t>
            </a:r>
            <a:r>
              <a:rPr lang="ru-RU" dirty="0" smtClean="0"/>
              <a:t>», </a:t>
            </a:r>
            <a:r>
              <a:rPr lang="ru-RU" dirty="0" err="1" smtClean="0"/>
              <a:t>Роснано</a:t>
            </a:r>
            <a:r>
              <a:rPr lang="ru-RU" dirty="0" smtClean="0"/>
              <a:t>, Внешэкономбанку, экспортному агентству ЭКСАР и другим фондам рекомендовано предусмотреть поддержку новых производственных технологий, в том числе аддитивных. В свою очередь государство, видимо, представит свою программу поддержки в 2016 году: </a:t>
            </a:r>
            <a:r>
              <a:rPr lang="ru-RU" dirty="0" err="1" smtClean="0"/>
              <a:t>Минпромторгу</a:t>
            </a:r>
            <a:r>
              <a:rPr lang="ru-RU" dirty="0" smtClean="0"/>
              <a:t> поручено подготовить соответствующий раздел госпрограммы по развитию промышленности и повышению ее конкурентоспособности. Разработок в России немало, важно их собрать, оценить, систематизировать и оказать поддержку тем, кто уже далеко продвинулся. Дорожной картой развития аддитивных технологий занимается специальная межведомственная рабочая группа, которую возглавил руководитель ВИАМ Евгений </a:t>
            </a:r>
            <a:r>
              <a:rPr lang="ru-RU" dirty="0" err="1" smtClean="0"/>
              <a:t>Каблов</a:t>
            </a:r>
            <a:r>
              <a:rPr lang="ru-RU" dirty="0" smtClean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07DC-4BE7-46A8-942D-FA7DCC97DC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2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6BC4F-E0E8-41DA-8E65-C6A277A5ABC4}" type="slidenum">
              <a:rPr lang="en-US" smtClean="0">
                <a:ea typeface="ＭＳ Ｐゴシック"/>
                <a:cs typeface="ＭＳ Ｐゴシック"/>
              </a:rPr>
              <a:pPr/>
              <a:t>13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65E6ED-1133-491C-A031-200AD450B579}" type="datetime1">
              <a:rPr lang="ru-RU" smtClean="0"/>
              <a:t>27.01.2016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3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0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0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07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06602-B4DA-2A45-B75F-5D1AAF39D1B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0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90415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SECTION_FULL BLEED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40560"/>
      </p:ext>
    </p:extLst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SECTION_FULL BLEED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89272"/>
      </p:ext>
    </p:extLst>
  </p:cSld>
  <p:clrMapOvr>
    <a:masterClrMapping/>
  </p:clrMapOvr>
  <p:transition spd="slow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SECTION_FULL BLEED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54734"/>
      </p:ext>
    </p:extLst>
  </p:cSld>
  <p:clrMapOvr>
    <a:masterClrMapping/>
  </p:clrMapOvr>
  <p:transition spd="slow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SECTION_FULL BLEED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548251"/>
      </p:ext>
    </p:extLst>
  </p:cSld>
  <p:clrMapOvr>
    <a:masterClrMapping/>
  </p:clrMapOvr>
  <p:transition spd="slow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7333" y="1616366"/>
            <a:ext cx="6589184" cy="1600969"/>
          </a:xfrm>
          <a:prstGeom prst="rect">
            <a:avLst/>
          </a:prstGeom>
        </p:spPr>
        <p:txBody>
          <a:bodyPr vert="horz"/>
          <a:lstStyle>
            <a:lvl1pPr>
              <a:defRPr sz="4000" b="1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2" y="4364379"/>
            <a:ext cx="4586817" cy="996601"/>
          </a:xfrm>
          <a:prstGeom prst="rect">
            <a:avLst/>
          </a:prstGeom>
        </p:spPr>
        <p:txBody>
          <a:bodyPr vert="horz"/>
          <a:lstStyle>
            <a:lvl1pPr>
              <a:defRPr sz="1400" baseline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PRESENTER’S NAME</a:t>
            </a:r>
          </a:p>
          <a:p>
            <a:pPr lvl="0"/>
            <a:r>
              <a:rPr lang="en-US" dirty="0" smtClean="0"/>
              <a:t>DAY MONTH, YEAR</a:t>
            </a: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4126467" y="5696385"/>
            <a:ext cx="2120854" cy="507166"/>
            <a:chOff x="2399978" y="5679662"/>
            <a:chExt cx="2120854" cy="507166"/>
          </a:xfrm>
        </p:grpSpPr>
        <p:pic>
          <p:nvPicPr>
            <p:cNvPr id="5" name="Picture 4" descr="SSYS_SYMBOL_S_PM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9978" y="5679662"/>
              <a:ext cx="451385" cy="5071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8113" y="5759800"/>
              <a:ext cx="1552719" cy="337522"/>
            </a:xfrm>
            <a:prstGeom prst="rect">
              <a:avLst/>
            </a:prstGeom>
          </p:spPr>
        </p:pic>
      </p:grpSp>
      <p:pic>
        <p:nvPicPr>
          <p:cNvPr id="8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685800" y="609200"/>
            <a:ext cx="883029" cy="8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59800"/>
            <a:ext cx="1298173" cy="38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37"/>
          <a:stretch/>
        </p:blipFill>
        <p:spPr bwMode="auto">
          <a:xfrm>
            <a:off x="2241550" y="5669618"/>
            <a:ext cx="1688664" cy="55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39536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3463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07161" y="1519452"/>
            <a:ext cx="10730536" cy="43302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marL="457189" lvl="1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Second level</a:t>
            </a:r>
          </a:p>
          <a:p>
            <a:pPr marL="914377" lvl="2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Third level</a:t>
            </a:r>
          </a:p>
          <a:p>
            <a:pPr marL="1371566" lvl="3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Fourth level</a:t>
            </a:r>
          </a:p>
          <a:p>
            <a:pPr marL="1828755" lvl="4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918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685800" y="1681655"/>
            <a:ext cx="3399506" cy="4124784"/>
          </a:xfrm>
          <a:prstGeom prst="rect">
            <a:avLst/>
          </a:prstGeom>
        </p:spPr>
      </p:sp>
      <p:cxnSp>
        <p:nvCxnSpPr>
          <p:cNvPr id="10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48253" y="1689100"/>
            <a:ext cx="6378570" cy="4114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marL="457189" lvl="1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Second level</a:t>
            </a:r>
          </a:p>
          <a:p>
            <a:pPr marL="914377" lvl="2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Third level</a:t>
            </a:r>
          </a:p>
          <a:p>
            <a:pPr marL="1371566" lvl="3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Fourth level</a:t>
            </a:r>
          </a:p>
          <a:p>
            <a:pPr marL="1828755" lvl="4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14466"/>
      </p:ext>
    </p:extLst>
  </p:cSld>
  <p:clrMapOvr>
    <a:masterClrMapping/>
  </p:clrMapOvr>
  <p:transition spd="slow"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8027317" y="1681655"/>
            <a:ext cx="3399506" cy="4124784"/>
          </a:xfrm>
          <a:prstGeom prst="rect">
            <a:avLst/>
          </a:prstGeom>
        </p:spPr>
      </p:sp>
      <p:cxnSp>
        <p:nvCxnSpPr>
          <p:cNvPr id="10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4620" y="1689100"/>
            <a:ext cx="6378570" cy="4114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marL="457189" lvl="1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Second level</a:t>
            </a:r>
          </a:p>
          <a:p>
            <a:pPr marL="914377" lvl="2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Third level</a:t>
            </a:r>
          </a:p>
          <a:p>
            <a:pPr marL="1371566" lvl="3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Fourth level</a:t>
            </a:r>
          </a:p>
          <a:p>
            <a:pPr marL="1828755" lvl="4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06142"/>
      </p:ext>
    </p:extLst>
  </p:cSld>
  <p:clrMapOvr>
    <a:masterClrMapping/>
  </p:clrMapOvr>
  <p:transition spd="slow"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8027317" y="1681655"/>
            <a:ext cx="3399506" cy="4124784"/>
          </a:xfrm>
          <a:prstGeom prst="rect">
            <a:avLst/>
          </a:prstGeom>
        </p:spPr>
      </p:sp>
      <p:cxnSp>
        <p:nvCxnSpPr>
          <p:cNvPr id="10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4621" y="1689100"/>
            <a:ext cx="3349433" cy="4114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marL="457189" lvl="1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Second level</a:t>
            </a:r>
          </a:p>
          <a:p>
            <a:pPr marL="914377" lvl="2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Third level</a:t>
            </a:r>
          </a:p>
          <a:p>
            <a:pPr marL="1371566" lvl="3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Fourth level</a:t>
            </a:r>
          </a:p>
          <a:p>
            <a:pPr marL="1828755" lvl="4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57651" y="1689100"/>
            <a:ext cx="3349433" cy="4114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dirty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marL="457189" lvl="1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Second level</a:t>
            </a:r>
          </a:p>
          <a:p>
            <a:pPr marL="914377" lvl="2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Third level</a:t>
            </a:r>
          </a:p>
          <a:p>
            <a:pPr marL="1371566" lvl="3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Fourth level</a:t>
            </a:r>
          </a:p>
          <a:p>
            <a:pPr marL="1828755" lvl="4" indent="0">
              <a:lnSpc>
                <a:spcPct val="125000"/>
              </a:lnSpc>
              <a:buClr>
                <a:srgbClr val="00A1DD"/>
              </a:buClr>
              <a:buSzPct val="7000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73069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_PPT_IMG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44257"/>
      </p:ext>
    </p:extLst>
  </p:cSld>
  <p:clrMapOvr>
    <a:masterClrMapping/>
  </p:clrMapOvr>
  <p:transition spd="slow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1600200"/>
            <a:ext cx="3886200" cy="251460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3967893" y="1600200"/>
            <a:ext cx="8229600" cy="2514600"/>
          </a:xfrm>
          <a:prstGeom prst="rect">
            <a:avLst/>
          </a:prstGeom>
        </p:spPr>
      </p:sp>
      <p:cxnSp>
        <p:nvCxnSpPr>
          <p:cNvPr id="7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7162" y="4510425"/>
            <a:ext cx="10145564" cy="13392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4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08589"/>
      </p:ext>
    </p:extLst>
  </p:cSld>
  <p:clrMapOvr>
    <a:masterClrMapping/>
  </p:clrMapOvr>
  <p:transition spd="slow"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TY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685800" y="2148840"/>
            <a:ext cx="3200400" cy="205740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4462273" y="2148840"/>
            <a:ext cx="3200400" cy="205740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8229601" y="2148840"/>
            <a:ext cx="3200400" cy="2057400"/>
          </a:xfrm>
          <a:prstGeom prst="rect">
            <a:avLst/>
          </a:prstGeom>
        </p:spPr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7161" y="4556608"/>
            <a:ext cx="10730536" cy="12930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10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08123" y="538021"/>
            <a:ext cx="107218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cxnSp>
        <p:nvCxnSpPr>
          <p:cNvPr id="21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93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5486400" y="0"/>
            <a:ext cx="6858000" cy="68580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07163" y="2047395"/>
            <a:ext cx="4018779" cy="30172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lang="en-US" dirty="0" smtClean="0">
                <a:latin typeface="+mn-lt"/>
              </a:defRPr>
            </a:lvl2pPr>
            <a:lvl3pPr>
              <a:defRPr lang="en-US" dirty="0" smtClean="0">
                <a:latin typeface="+mn-lt"/>
              </a:defRPr>
            </a:lvl3pPr>
            <a:lvl4pPr>
              <a:defRPr lang="en-US" dirty="0" smtClean="0">
                <a:latin typeface="+mn-lt"/>
              </a:defRPr>
            </a:lvl4pPr>
            <a:lvl5pPr>
              <a:defRPr lang="en-US" dirty="0">
                <a:latin typeface="+mn-lt"/>
              </a:defRPr>
            </a:lvl5pPr>
          </a:lstStyle>
          <a:p>
            <a:pPr lvl="0">
              <a:lnSpc>
                <a:spcPct val="125000"/>
              </a:lnSpc>
              <a:buClr>
                <a:srgbClr val="00A1DD"/>
              </a:buClr>
              <a:buSzPct val="70000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6"/>
          <p:cNvCxnSpPr/>
          <p:nvPr userDrawn="1"/>
        </p:nvCxnSpPr>
        <p:spPr>
          <a:xfrm>
            <a:off x="684620" y="6400800"/>
            <a:ext cx="93726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Copy\Misc\Современное оборудование\СО-лого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24046" r="24046" b="24046"/>
          <a:stretch/>
        </p:blipFill>
        <p:spPr bwMode="auto">
          <a:xfrm>
            <a:off x="11045823" y="6353970"/>
            <a:ext cx="381000" cy="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7" descr="D:\Copy\ddm.lab рабочее\DDMlab 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3182"/>
            <a:ext cx="761999" cy="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08123" y="538021"/>
            <a:ext cx="4016277" cy="608393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003A5D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cxnSp>
        <p:nvCxnSpPr>
          <p:cNvPr id="15" name="Straight Connector 9"/>
          <p:cNvCxnSpPr/>
          <p:nvPr userDrawn="1"/>
        </p:nvCxnSpPr>
        <p:spPr>
          <a:xfrm>
            <a:off x="853442" y="1219200"/>
            <a:ext cx="915583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684620" y="6438608"/>
            <a:ext cx="5411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АДДИТИВНЫЕ</a:t>
            </a:r>
            <a:r>
              <a:rPr lang="ru-RU" sz="1000" baseline="0" dirty="0" smtClean="0">
                <a:solidFill>
                  <a:schemeClr val="bg1">
                    <a:lumMod val="50000"/>
                  </a:schemeClr>
                </a:solidFill>
              </a:rPr>
              <a:t> ТЕХНОЛОГИИ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DDM.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LAB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| www.ddmlab.ru | info@ddmlab.ru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6722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>
              <a:solidFill>
                <a:srgbClr val="4B9FDD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86001" y="22860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47899" y="1830917"/>
            <a:ext cx="6404780" cy="455083"/>
          </a:xfrm>
          <a:prstGeom prst="rect">
            <a:avLst/>
          </a:prstGeom>
        </p:spPr>
        <p:txBody>
          <a:bodyPr vert="horz" lIns="121917" tIns="60958" rIns="121917" bIns="60958"/>
          <a:lstStyle>
            <a:lvl1pPr>
              <a:defRPr sz="19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47901" y="2586567"/>
            <a:ext cx="6373284" cy="2817284"/>
          </a:xfrm>
          <a:prstGeom prst="rect">
            <a:avLst/>
          </a:prstGeom>
        </p:spPr>
        <p:txBody>
          <a:bodyPr vert="horz" lIns="121917" tIns="60958" rIns="121917" bIns="60958"/>
          <a:lstStyle>
            <a:lvl1pPr>
              <a:defRPr sz="2100">
                <a:solidFill>
                  <a:srgbClr val="FFFFFF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Content</a:t>
            </a:r>
          </a:p>
        </p:txBody>
      </p:sp>
      <p:pic>
        <p:nvPicPr>
          <p:cNvPr id="59394" name="Picture 2" descr="C:\Users\trubashevsky\Desktop\DDM.lab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56337" y="2590718"/>
            <a:ext cx="935663" cy="42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02" y="1852923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_PPT_IMG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458599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_PPT_IMG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17575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SECTION_FULL BLEE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trubashevsky\Desktop\Рисунок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5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7740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FULL BLEE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trubashevsky\Desktop\Рисунок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7" name="Picture 6" descr="SSYS_TYPEMARK_®_REV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61" y="5680365"/>
            <a:ext cx="2080228" cy="461819"/>
          </a:xfrm>
          <a:prstGeom prst="rect">
            <a:avLst/>
          </a:prstGeom>
        </p:spPr>
      </p:pic>
      <p:pic>
        <p:nvPicPr>
          <p:cNvPr id="6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59885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FULL BLEE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trubashevsky\Desktop\Рисунок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SYS_TYPEMARK_®_REV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61" y="5680365"/>
            <a:ext cx="2080228" cy="461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7931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_PPT_IMG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7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14559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FULL BLEED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_PPT_IMG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997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448" y="2599653"/>
            <a:ext cx="10972800" cy="2588107"/>
          </a:xfrm>
          <a:prstGeom prst="rect">
            <a:avLst/>
          </a:prstGeom>
        </p:spPr>
        <p:txBody>
          <a:bodyPr vert="horz"/>
          <a:lstStyle>
            <a:lvl1pPr>
              <a:defRPr sz="5400" b="1" i="0">
                <a:solidFill>
                  <a:schemeClr val="bg1"/>
                </a:solidFill>
                <a:latin typeface="+mn-lt"/>
                <a:ea typeface="Roboto Light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6" descr="SSYS_TYPEMARK_®_REV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61" y="5680365"/>
            <a:ext cx="2080228" cy="461819"/>
          </a:xfrm>
          <a:prstGeom prst="rect">
            <a:avLst/>
          </a:prstGeom>
        </p:spPr>
      </p:pic>
      <p:pic>
        <p:nvPicPr>
          <p:cNvPr id="7" name="Picture 2" descr="C:\Users\trubashevsky\Desktop\СО лого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2" y="726169"/>
            <a:ext cx="875410" cy="8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1598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85800" y="6556252"/>
            <a:ext cx="9457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defRPr/>
            </a:pPr>
            <a:fld id="{13A5FF62-D231-449B-975E-9918B1A24341}" type="slidenum">
              <a:rPr lang="en-US" sz="600" b="1">
                <a:solidFill>
                  <a:prstClr val="white"/>
                </a:solidFill>
                <a:latin typeface="Arial"/>
                <a:ea typeface="Roboto Light" panose="02000000000000000000" pitchFamily="2" charset="0"/>
                <a:cs typeface="Arial"/>
              </a:rPr>
              <a:pPr defTabSz="685800">
                <a:defRPr/>
              </a:pPr>
              <a:t>‹#›</a:t>
            </a:fld>
            <a:endParaRPr lang="en-US" sz="600" b="1" dirty="0">
              <a:solidFill>
                <a:prstClr val="white"/>
              </a:solidFill>
              <a:latin typeface="Arial"/>
              <a:ea typeface="Roboto Light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81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978" r:id="rId5"/>
    <p:sldLayoutId id="2147483976" r:id="rId6"/>
    <p:sldLayoutId id="2147483967" r:id="rId7"/>
    <p:sldLayoutId id="2147483689" r:id="rId8"/>
    <p:sldLayoutId id="2147483690" r:id="rId9"/>
    <p:sldLayoutId id="2147483692" r:id="rId10"/>
    <p:sldLayoutId id="2147483693" r:id="rId11"/>
    <p:sldLayoutId id="2147483694" r:id="rId12"/>
    <p:sldLayoutId id="2147483695" r:id="rId13"/>
    <p:sldLayoutId id="2147483935" r:id="rId14"/>
    <p:sldLayoutId id="2147483938" r:id="rId15"/>
    <p:sldLayoutId id="2147483667" r:id="rId16"/>
    <p:sldLayoutId id="2147483671" r:id="rId17"/>
    <p:sldLayoutId id="2147483949" r:id="rId18"/>
    <p:sldLayoutId id="2147483974" r:id="rId19"/>
    <p:sldLayoutId id="2147483673" r:id="rId20"/>
    <p:sldLayoutId id="2147483674" r:id="rId21"/>
    <p:sldLayoutId id="2147483675" r:id="rId22"/>
    <p:sldLayoutId id="2147483950" r:id="rId23"/>
  </p:sldLayoutIdLst>
  <p:transition spd="slow">
    <p:cover dir="r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mlab.ru/" TargetMode="External"/><Relationship Id="rId2" Type="http://schemas.openxmlformats.org/officeDocument/2006/relationships/hyperlink" Target="mailto:info@ddmlab.ru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26.png"/><Relationship Id="rId10" Type="http://schemas.openxmlformats.org/officeDocument/2006/relationships/image" Target="../media/image64.jpe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26.png"/><Relationship Id="rId9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86.pn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0" Type="http://schemas.microsoft.com/office/2007/relationships/hdphoto" Target="../media/hdphoto3.wdp"/><Relationship Id="rId4" Type="http://schemas.openxmlformats.org/officeDocument/2006/relationships/image" Target="../media/image84.jpe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9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microsoft.com/office/2007/relationships/hdphoto" Target="../media/hdphoto4.wdp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US-FederalAviationAdmin-Seal.sv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12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9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8.pn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1.jpg"/><Relationship Id="rId7" Type="http://schemas.openxmlformats.org/officeDocument/2006/relationships/image" Target="../media/image26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Relationship Id="rId9" Type="http://schemas.openxmlformats.org/officeDocument/2006/relationships/image" Target="../media/image1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26.png"/><Relationship Id="rId4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30.jpeg"/><Relationship Id="rId7" Type="http://schemas.openxmlformats.org/officeDocument/2006/relationships/image" Target="../media/image1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g"/><Relationship Id="rId4" Type="http://schemas.openxmlformats.org/officeDocument/2006/relationships/hyperlink" Target="http://www.6speedonline.com/forums/attachment.php?attachmentid=121413&amp;d=1271449172" TargetMode="External"/><Relationship Id="rId9" Type="http://schemas.openxmlformats.org/officeDocument/2006/relationships/image" Target="../media/image13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26.pn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14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7" Type="http://schemas.openxmlformats.org/officeDocument/2006/relationships/image" Target="../media/image26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5.jpg"/><Relationship Id="rId7" Type="http://schemas.openxmlformats.org/officeDocument/2006/relationships/image" Target="../media/image158.jpe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5" Type="http://schemas.openxmlformats.org/officeDocument/2006/relationships/image" Target="../media/image26.png"/><Relationship Id="rId4" Type="http://schemas.openxmlformats.org/officeDocument/2006/relationships/image" Target="../media/image15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jp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vk.com/away.php?to=http://www.frigate-ecojet.ru/&amp;post=-62291844_18" TargetMode="External"/><Relationship Id="rId11" Type="http://schemas.openxmlformats.org/officeDocument/2006/relationships/image" Target="../media/image166.png"/><Relationship Id="rId5" Type="http://schemas.openxmlformats.org/officeDocument/2006/relationships/image" Target="../media/image162.jpg"/><Relationship Id="rId10" Type="http://schemas.openxmlformats.org/officeDocument/2006/relationships/hyperlink" Target="http://www.npomolniya.ru" TargetMode="External"/><Relationship Id="rId4" Type="http://schemas.openxmlformats.org/officeDocument/2006/relationships/image" Target="../media/image161.jpg"/><Relationship Id="rId9" Type="http://schemas.openxmlformats.org/officeDocument/2006/relationships/image" Target="../media/image1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8.jpeg"/><Relationship Id="rId7" Type="http://schemas.openxmlformats.org/officeDocument/2006/relationships/image" Target="../media/image171.jpeg"/><Relationship Id="rId12" Type="http://schemas.openxmlformats.org/officeDocument/2006/relationships/image" Target="../media/image166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11" Type="http://schemas.openxmlformats.org/officeDocument/2006/relationships/hyperlink" Target="http://www.npomolniya.ru" TargetMode="External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microsoft.com/office/2007/relationships/hdphoto" Target="../media/hdphoto5.wdp"/><Relationship Id="rId9" Type="http://schemas.openxmlformats.org/officeDocument/2006/relationships/image" Target="../media/image1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jpeg"/><Relationship Id="rId11" Type="http://schemas.openxmlformats.org/officeDocument/2006/relationships/image" Target="../media/image181.jpg"/><Relationship Id="rId5" Type="http://schemas.openxmlformats.org/officeDocument/2006/relationships/image" Target="../media/image177.jpeg"/><Relationship Id="rId10" Type="http://schemas.openxmlformats.org/officeDocument/2006/relationships/image" Target="../media/image26.png"/><Relationship Id="rId4" Type="http://schemas.openxmlformats.org/officeDocument/2006/relationships/image" Target="../media/image176.jpeg"/><Relationship Id="rId9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0.jpeg"/><Relationship Id="rId4" Type="http://schemas.openxmlformats.org/officeDocument/2006/relationships/hyperlink" Target="http://www.gartner.com/newsroom/id/3139118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kapital-rus.ru/articles/article/282368/" TargetMode="External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hyperlink" Target="http://vk.com/ddmlab" TargetMode="Externa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7333" y="2162466"/>
            <a:ext cx="10104967" cy="18732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Аддитивные технологии</a:t>
            </a:r>
            <a:r>
              <a:rPr lang="en-US" sz="32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ru-RU" sz="3200" dirty="0" smtClean="0"/>
              <a:t>Жизненно </a:t>
            </a:r>
            <a:r>
              <a:rPr lang="ru-RU" sz="3200" dirty="0"/>
              <a:t>важный инструмент для </a:t>
            </a:r>
            <a:r>
              <a:rPr lang="ru-RU" sz="3200" dirty="0" err="1" smtClean="0"/>
              <a:t>кастомизированного</a:t>
            </a:r>
            <a:r>
              <a:rPr lang="en-US" sz="3200" dirty="0" smtClean="0"/>
              <a:t> </a:t>
            </a:r>
            <a:r>
              <a:rPr lang="ru-RU" sz="3200" dirty="0" smtClean="0"/>
              <a:t>производства </a:t>
            </a:r>
            <a:r>
              <a:rPr lang="ru-RU" sz="3200" dirty="0"/>
              <a:t>продукции в </a:t>
            </a:r>
            <a:r>
              <a:rPr lang="ru-RU" sz="3200" dirty="0" smtClean="0"/>
              <a:t>России</a:t>
            </a:r>
            <a:endParaRPr lang="ru-RU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 smtClean="0"/>
              <a:t>Дмитрий Трубашевский</a:t>
            </a:r>
            <a:r>
              <a:rPr lang="en-US" b="1" dirty="0" smtClean="0"/>
              <a:t>, </a:t>
            </a:r>
            <a:r>
              <a:rPr lang="ru-RU" dirty="0" smtClean="0"/>
              <a:t>директор по продажам</a:t>
            </a:r>
            <a:endParaRPr lang="en-US" dirty="0"/>
          </a:p>
          <a:p>
            <a:r>
              <a:rPr lang="ru-RU" dirty="0">
                <a:solidFill>
                  <a:srgbClr val="FFC000"/>
                </a:solidFill>
              </a:rPr>
              <a:t>М</a:t>
            </a:r>
            <a:r>
              <a:rPr lang="en-US" dirty="0"/>
              <a:t>: +7 916 </a:t>
            </a:r>
            <a:r>
              <a:rPr lang="en-US" dirty="0" smtClean="0"/>
              <a:t>950-21-89</a:t>
            </a:r>
            <a:endParaRPr lang="ru-RU" dirty="0"/>
          </a:p>
          <a:p>
            <a:r>
              <a:rPr lang="en-US" dirty="0">
                <a:hlinkClick r:id="rId2"/>
              </a:rPr>
              <a:t>info@ddmlab.ru</a:t>
            </a:r>
            <a:r>
              <a:rPr lang="en-US" dirty="0"/>
              <a:t> | </a:t>
            </a:r>
            <a:r>
              <a:rPr lang="en-US" dirty="0" smtClean="0">
                <a:hlinkClick r:id="rId3"/>
              </a:rPr>
              <a:t>www.ddmlab.ru</a:t>
            </a:r>
            <a:endParaRPr lang="en-US" dirty="0"/>
          </a:p>
        </p:txBody>
      </p:sp>
      <p:pic>
        <p:nvPicPr>
          <p:cNvPr id="82946" name="Picture 2" descr="C:\Users\trubashevsky\Downloads\qr_code\static_qr_code_without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18" y="4272937"/>
            <a:ext cx="996601" cy="99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://plasttek.net/xb/vv/uploads/2016/01/interplastika_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40" y="4273233"/>
            <a:ext cx="2042160" cy="20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862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186" y="3018556"/>
            <a:ext cx="2296752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343" y="1494754"/>
            <a:ext cx="2296752" cy="15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148" y="5236029"/>
            <a:ext cx="1303313" cy="10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lvl="7" indent="-285750">
              <a:spcBef>
                <a:spcPts val="750"/>
              </a:spcBef>
              <a:buBlip>
                <a:blip r:embed="rId5"/>
              </a:buBlip>
            </a:pPr>
            <a:r>
              <a:rPr lang="ru-RU" sz="1800" dirty="0">
                <a:cs typeface="Arial" pitchFamily="34" charset="0"/>
              </a:rPr>
              <a:t>Снижение стоимости</a:t>
            </a:r>
          </a:p>
          <a:p>
            <a:pPr marL="285750" lvl="7" indent="-285750">
              <a:spcBef>
                <a:spcPts val="750"/>
              </a:spcBef>
              <a:buBlip>
                <a:blip r:embed="rId5"/>
              </a:buBlip>
            </a:pPr>
            <a:r>
              <a:rPr lang="ru-RU" sz="1800" dirty="0" smtClean="0">
                <a:ea typeface="Roboto Light" panose="02000000000000000000" pitchFamily="2" charset="0"/>
                <a:cs typeface="Arial" pitchFamily="34" charset="0"/>
              </a:rPr>
              <a:t>Большие и сложные </a:t>
            </a:r>
            <a:r>
              <a:rPr lang="ru-RU" sz="1800" dirty="0">
                <a:ea typeface="Roboto Light" panose="02000000000000000000" pitchFamily="2" charset="0"/>
                <a:cs typeface="Arial" pitchFamily="34" charset="0"/>
              </a:rPr>
              <a:t>детали</a:t>
            </a:r>
            <a:endParaRPr lang="en-US" sz="1800" dirty="0">
              <a:ea typeface="Roboto Light" panose="02000000000000000000" pitchFamily="2" charset="0"/>
              <a:cs typeface="Arial" pitchFamily="34" charset="0"/>
            </a:endParaRPr>
          </a:p>
          <a:p>
            <a:pPr marL="285750" lvl="7" indent="-285750">
              <a:spcBef>
                <a:spcPts val="750"/>
              </a:spcBef>
              <a:buBlip>
                <a:blip r:embed="rId5"/>
              </a:buBlip>
            </a:pPr>
            <a:r>
              <a:rPr lang="ru-RU" sz="1800" dirty="0">
                <a:ea typeface="Roboto Light" panose="02000000000000000000" pitchFamily="2" charset="0"/>
                <a:cs typeface="Arial" pitchFamily="34" charset="0"/>
              </a:rPr>
              <a:t>Устойчивость к экстремальным температурам</a:t>
            </a:r>
            <a:endParaRPr lang="en-US" sz="1800" dirty="0">
              <a:ea typeface="Roboto Light" panose="02000000000000000000" pitchFamily="2" charset="0"/>
              <a:cs typeface="Arial" pitchFamily="34" charset="0"/>
            </a:endParaRPr>
          </a:p>
          <a:p>
            <a:pPr marL="285750" lvl="7" indent="-285750">
              <a:spcBef>
                <a:spcPts val="750"/>
              </a:spcBef>
              <a:buBlip>
                <a:blip r:embed="rId5"/>
              </a:buBlip>
            </a:pPr>
            <a:r>
              <a:rPr lang="ru-RU" sz="1800" dirty="0">
                <a:ea typeface="Roboto Light" panose="02000000000000000000" pitchFamily="2" charset="0"/>
                <a:cs typeface="Arial" pitchFamily="34" charset="0"/>
              </a:rPr>
              <a:t>Построение тонких стенок</a:t>
            </a:r>
            <a:endParaRPr lang="en-US" sz="1800" dirty="0">
              <a:ea typeface="Roboto Light" panose="02000000000000000000" pitchFamily="2" charset="0"/>
              <a:cs typeface="Arial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dirty="0" smtClean="0">
                <a:cs typeface="Arial" pitchFamily="34" charset="0"/>
              </a:rPr>
              <a:t>Снижение </a:t>
            </a:r>
            <a:r>
              <a:rPr lang="ru-RU" dirty="0">
                <a:cs typeface="Arial" pitchFamily="34" charset="0"/>
              </a:rPr>
              <a:t>веса достигается при помощи оптимизированной внутренней решетчатой структуры</a:t>
            </a:r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ru-RU" dirty="0" smtClean="0">
                <a:cs typeface="Arial" pitchFamily="34" charset="0"/>
              </a:rPr>
              <a:t>Мелкосерийное </a:t>
            </a:r>
            <a:r>
              <a:rPr lang="ru-RU" dirty="0">
                <a:cs typeface="Arial" pitchFamily="34" charset="0"/>
              </a:rPr>
              <a:t>производство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Производство без оснастки</a:t>
            </a:r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en-US" dirty="0">
              <a:cs typeface="Arial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Конечные </a:t>
            </a:r>
            <a:r>
              <a:rPr lang="ru-RU" dirty="0" smtClean="0"/>
              <a:t>детали</a:t>
            </a:r>
            <a:r>
              <a:rPr lang="ru-RU" dirty="0"/>
              <a:t>. Системы кондиционирования воздуха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72" y="4047445"/>
            <a:ext cx="1404258" cy="112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93" y="4233952"/>
            <a:ext cx="1969245" cy="13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78" y="4542358"/>
            <a:ext cx="2074762" cy="144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IMG0360 (Small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4376612"/>
            <a:ext cx="1070435" cy="177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CIMG0371 (Small) (2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52979" y="2153181"/>
            <a:ext cx="1158266" cy="14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CIMG0352 (Small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66435" y="3579994"/>
            <a:ext cx="1661397" cy="115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P1000718(1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8123" y="5225747"/>
            <a:ext cx="2087269" cy="101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/>
          <a:srcRect l="63163" t="55872" r="5829" b="17512"/>
          <a:stretch/>
        </p:blipFill>
        <p:spPr>
          <a:xfrm>
            <a:off x="4306404" y="5213665"/>
            <a:ext cx="1789595" cy="10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56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707162" y="4038601"/>
            <a:ext cx="10145564" cy="1811098"/>
          </a:xfrm>
        </p:spPr>
        <p:txBody>
          <a:bodyPr>
            <a:noAutofit/>
          </a:bodyPr>
          <a:lstStyle/>
          <a:p>
            <a:r>
              <a:rPr lang="ru-RU" dirty="0"/>
              <a:t>Комбинация </a:t>
            </a:r>
            <a:r>
              <a:rPr lang="en-US" dirty="0"/>
              <a:t>FDM </a:t>
            </a:r>
            <a:r>
              <a:rPr lang="ru-RU" dirty="0"/>
              <a:t>и металла</a:t>
            </a:r>
            <a:r>
              <a:rPr lang="en-US" dirty="0"/>
              <a:t>:</a:t>
            </a: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en-US" dirty="0">
                <a:latin typeface="+mn-lt"/>
                <a:cs typeface="Arial" pitchFamily="34" charset="0"/>
              </a:rPr>
              <a:t>FDM </a:t>
            </a:r>
            <a:r>
              <a:rPr lang="ru-RU" dirty="0">
                <a:latin typeface="+mn-lt"/>
                <a:cs typeface="Arial" pitchFamily="34" charset="0"/>
              </a:rPr>
              <a:t>обеспечивает сложный профиль/форму и интегрированные элементы  (</a:t>
            </a:r>
            <a:r>
              <a:rPr lang="en-US" dirty="0" err="1">
                <a:latin typeface="+mn-lt"/>
                <a:cs typeface="Arial" pitchFamily="34" charset="0"/>
              </a:rPr>
              <a:t>Ultem</a:t>
            </a:r>
            <a:r>
              <a:rPr lang="en-US" dirty="0">
                <a:latin typeface="+mn-lt"/>
                <a:cs typeface="Arial" pitchFamily="34" charset="0"/>
              </a:rPr>
              <a:t> 9085 </a:t>
            </a:r>
            <a:r>
              <a:rPr lang="ru-RU" dirty="0">
                <a:latin typeface="+mn-lt"/>
                <a:cs typeface="Arial" pitchFamily="34" charset="0"/>
              </a:rPr>
              <a:t> — </a:t>
            </a:r>
            <a:r>
              <a:rPr lang="en-US" dirty="0">
                <a:latin typeface="+mn-lt"/>
                <a:cs typeface="Arial" pitchFamily="34" charset="0"/>
              </a:rPr>
              <a:t>FST </a:t>
            </a:r>
            <a:r>
              <a:rPr lang="ru-RU" dirty="0">
                <a:latin typeface="+mn-lt"/>
                <a:cs typeface="Arial" pitchFamily="34" charset="0"/>
              </a:rPr>
              <a:t>сертификация, высокая прочность)</a:t>
            </a:r>
            <a:endParaRPr lang="en-US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dirty="0">
                <a:latin typeface="+mn-lt"/>
                <a:cs typeface="Arial" pitchFamily="34" charset="0"/>
              </a:rPr>
              <a:t>Элементы традиционных материалов обеспечивают приемлемую расчетную нагрузку и усиленные места</a:t>
            </a:r>
            <a:r>
              <a:rPr lang="en-US" dirty="0">
                <a:latin typeface="+mn-lt"/>
                <a:cs typeface="Arial" pitchFamily="34" charset="0"/>
              </a:rPr>
              <a:t> </a:t>
            </a:r>
            <a:r>
              <a:rPr lang="ru-RU" dirty="0">
                <a:latin typeface="+mn-lt"/>
                <a:cs typeface="Arial" pitchFamily="34" charset="0"/>
              </a:rPr>
              <a:t>крепления.</a:t>
            </a:r>
            <a:endParaRPr lang="en-US" dirty="0">
              <a:latin typeface="+mn-lt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Конечные детали. Гибридные технологии</a:t>
            </a:r>
            <a:endParaRPr lang="ru-RU" dirty="0"/>
          </a:p>
        </p:txBody>
      </p:sp>
      <p:pic>
        <p:nvPicPr>
          <p:cNvPr id="129027" name="Picture 4" descr="CIMG0390 (Large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6086" y="1752821"/>
            <a:ext cx="5066108" cy="202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102" y="1933622"/>
            <a:ext cx="2671784" cy="166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85" y="1933623"/>
            <a:ext cx="2459124" cy="166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www.aeromarine.eu/images/geral/logo_evektor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58" y="5916643"/>
            <a:ext cx="759842" cy="40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83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1" y="1538818"/>
            <a:ext cx="3820583" cy="378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lvl="1" indent="0">
              <a:spcBef>
                <a:spcPts val="750"/>
              </a:spcBef>
              <a:buNone/>
            </a:pPr>
            <a:r>
              <a:rPr lang="ru-RU" sz="2400" dirty="0" smtClean="0">
                <a:cs typeface="Arial" pitchFamily="34" charset="0"/>
              </a:rPr>
              <a:t>Задачи:</a:t>
            </a: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ru-RU" sz="2400" dirty="0" smtClean="0">
                <a:cs typeface="Arial" pitchFamily="34" charset="0"/>
              </a:rPr>
              <a:t>Высокие требования ТЗ</a:t>
            </a:r>
            <a:endParaRPr lang="en-US" sz="24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ru-RU" sz="2400" dirty="0">
                <a:cs typeface="Arial" pitchFamily="34" charset="0"/>
              </a:rPr>
              <a:t>Мелкосерийное традиционное производство — </a:t>
            </a:r>
            <a:r>
              <a:rPr lang="ru-RU" sz="2400" dirty="0" smtClean="0">
                <a:cs typeface="Arial" pitchFamily="34" charset="0"/>
              </a:rPr>
              <a:t>долго и дорого </a:t>
            </a: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ru-RU" sz="2400" dirty="0" smtClean="0">
                <a:cs typeface="Arial" pitchFamily="34" charset="0"/>
              </a:rPr>
              <a:t>Отсутствие свободы </a:t>
            </a:r>
            <a:r>
              <a:rPr lang="ru-RU" sz="2400" dirty="0">
                <a:cs typeface="Arial" pitchFamily="34" charset="0"/>
              </a:rPr>
              <a:t>в разработке — </a:t>
            </a:r>
            <a:r>
              <a:rPr lang="ru-RU" sz="2400" dirty="0" smtClean="0">
                <a:cs typeface="Arial" pitchFamily="34" charset="0"/>
              </a:rPr>
              <a:t>сложности в применении «бионических» принципов проектирования</a:t>
            </a:r>
            <a:endParaRPr lang="en-US" sz="2400" dirty="0">
              <a:cs typeface="Arial" pitchFamily="34" charset="0"/>
            </a:endParaRPr>
          </a:p>
          <a:p>
            <a:pPr marL="304792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304792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304792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304792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304792" lvl="1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304792" lvl="1" indent="0">
              <a:buNone/>
            </a:pPr>
            <a:endParaRPr lang="en-US" sz="2000" dirty="0" smtClean="0"/>
          </a:p>
          <a:p>
            <a:pPr marL="304792" lvl="1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Оптимизация конструкции для беспилотных летательных аппаратов (БЛА)</a:t>
            </a:r>
            <a:endParaRPr lang="en-US" dirty="0"/>
          </a:p>
        </p:txBody>
      </p:sp>
      <p:pic>
        <p:nvPicPr>
          <p:cNvPr id="5" name="Picture 11" descr="otus_on_neo3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9321" y="4706939"/>
            <a:ext cx="1942124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396517" y="5927872"/>
            <a:ext cx="2679319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Фотография </a:t>
            </a:r>
            <a:r>
              <a:rPr lang="ru-RU" sz="1000" dirty="0" smtClean="0"/>
              <a:t>предоставлена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dirty="0" smtClean="0"/>
              <a:t>NEO </a:t>
            </a:r>
            <a:r>
              <a:rPr lang="en-US" sz="1000" dirty="0"/>
              <a:t>S-300 Swiss UAV 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1834" y="4711564"/>
            <a:ext cx="1470247" cy="1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cache.gawkerassets.com/assets/images/4/2010/08/draganfl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0543" y="4711564"/>
            <a:ext cx="1694163" cy="116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IMG479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5231" y="4706939"/>
            <a:ext cx="1480457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879196" y="5927872"/>
            <a:ext cx="2536856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Фотография </a:t>
            </a:r>
            <a:r>
              <a:rPr lang="ru-RU" sz="1000" dirty="0" smtClean="0"/>
              <a:t>предоставлена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 smtClean="0"/>
              <a:t>компанией </a:t>
            </a:r>
            <a:r>
              <a:rPr lang="en-US" sz="1000" dirty="0" err="1"/>
              <a:t>Draganfly</a:t>
            </a:r>
            <a:endParaRPr lang="en-US" sz="100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13041" y="5879456"/>
            <a:ext cx="2059150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Фотография предоставлена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компанией </a:t>
            </a:r>
            <a:r>
              <a:rPr lang="en-US" sz="1000" dirty="0" err="1"/>
              <a:t>Leptron</a:t>
            </a:r>
            <a:endParaRPr lang="en-US" sz="1000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650387" y="5878705"/>
            <a:ext cx="2051611" cy="37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Фотография предоставлена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1000" dirty="0"/>
              <a:t>компанией </a:t>
            </a:r>
            <a:r>
              <a:rPr lang="en-US" sz="1000" dirty="0"/>
              <a:t>Embry-Riddle</a:t>
            </a:r>
          </a:p>
        </p:txBody>
      </p:sp>
      <p:pic>
        <p:nvPicPr>
          <p:cNvPr id="14" name="Picture 6" descr="IMG_4836 (Large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6696" y="1689100"/>
            <a:ext cx="2203592" cy="165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5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Сердечники сетчатой формы</a:t>
            </a:r>
          </a:p>
        </p:txBody>
      </p:sp>
      <p:pic>
        <p:nvPicPr>
          <p:cNvPr id="11" name="Picture 2" descr="CMP_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610" y="1344333"/>
            <a:ext cx="3250351" cy="156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MP_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1699" y="3492152"/>
            <a:ext cx="3301538" cy="167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MP_0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0817" y="1248427"/>
            <a:ext cx="2626994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15219" y="2908366"/>
            <a:ext cx="32503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Сердечник </a:t>
            </a:r>
            <a:r>
              <a:rPr lang="en-US" sz="1400" dirty="0"/>
              <a:t>FDM </a:t>
            </a:r>
            <a:r>
              <a:rPr lang="ru-RU" sz="1400" dirty="0"/>
              <a:t>из поликарбоната с шестигранными ячейками</a:t>
            </a:r>
            <a:endParaRPr lang="en-US" sz="1400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201699" y="5233058"/>
            <a:ext cx="3295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Трехслойная  конструкция. Сетчатый сердечник в центре. Внешняя поверхность композита с «ямочками» (углублениями)</a:t>
            </a:r>
            <a:endParaRPr lang="en-US" sz="1400" dirty="0"/>
          </a:p>
        </p:txBody>
      </p:sp>
      <p:pic>
        <p:nvPicPr>
          <p:cNvPr id="25" name="Picture 6" descr="CMP_0049"/>
          <p:cNvPicPr>
            <a:picLocks noChangeAspect="1" noChangeArrowheads="1"/>
          </p:cNvPicPr>
          <p:nvPr/>
        </p:nvPicPr>
        <p:blipFill>
          <a:blip r:embed="rId6"/>
          <a:srcRect t="16483"/>
          <a:stretch>
            <a:fillRect/>
          </a:stretch>
        </p:blipFill>
        <p:spPr bwMode="auto">
          <a:xfrm>
            <a:off x="8105361" y="1248427"/>
            <a:ext cx="2941044" cy="163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CMP_00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5360" y="3132544"/>
            <a:ext cx="2941045" cy="203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894172" y="5261605"/>
            <a:ext cx="2520283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/>
              <a:t>Закрытые торцы детали</a:t>
            </a:r>
            <a:endParaRPr lang="en-US" sz="1400" dirty="0"/>
          </a:p>
          <a:p>
            <a:pPr>
              <a:spcBef>
                <a:spcPct val="50000"/>
              </a:spcBef>
            </a:pPr>
            <a:r>
              <a:rPr lang="ru-RU" sz="1400" dirty="0"/>
              <a:t>Вставка конструктивных элементов</a:t>
            </a:r>
            <a:endParaRPr lang="en-US" sz="1400" dirty="0"/>
          </a:p>
        </p:txBody>
      </p:sp>
      <p:pic>
        <p:nvPicPr>
          <p:cNvPr id="28" name="Picture 2" descr="CMP_0041"/>
          <p:cNvPicPr>
            <a:picLocks noChangeAspect="1" noChangeArrowheads="1"/>
          </p:cNvPicPr>
          <p:nvPr/>
        </p:nvPicPr>
        <p:blipFill>
          <a:blip r:embed="rId8"/>
          <a:srcRect t="15073" r="16536"/>
          <a:stretch>
            <a:fillRect/>
          </a:stretch>
        </p:blipFill>
        <p:spPr bwMode="auto">
          <a:xfrm>
            <a:off x="4894172" y="3458940"/>
            <a:ext cx="2520283" cy="171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607050" y="5986098"/>
            <a:ext cx="5818639" cy="2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ru-RU" sz="1200" dirty="0"/>
              <a:t>Предоставлено компанией </a:t>
            </a:r>
            <a:r>
              <a:rPr lang="en-US" sz="1200" dirty="0" err="1" smtClean="0"/>
              <a:t>Aviradyne</a:t>
            </a:r>
            <a:r>
              <a:rPr lang="ru-RU" sz="1200" dirty="0" smtClean="0"/>
              <a:t>. Патент США </a:t>
            </a:r>
            <a:r>
              <a:rPr lang="en-US" sz="1200" dirty="0"/>
              <a:t>6,630,093</a:t>
            </a:r>
          </a:p>
        </p:txBody>
      </p:sp>
    </p:spTree>
    <p:extLst>
      <p:ext uri="{BB962C8B-B14F-4D97-AF65-F5344CB8AC3E}">
        <p14:creationId xmlns:p14="http://schemas.microsoft.com/office/powerpoint/2010/main" val="433580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>
                <a:cs typeface="Arial" pitchFamily="34" charset="0"/>
              </a:rPr>
              <a:t>Совместная работа </a:t>
            </a:r>
            <a:r>
              <a:rPr lang="en-US" sz="1800" b="1" dirty="0">
                <a:cs typeface="Arial" pitchFamily="34" charset="0"/>
              </a:rPr>
              <a:t>Aurora Flight Sciences (AFS) </a:t>
            </a:r>
            <a:r>
              <a:rPr lang="ru-RU" sz="1800" dirty="0">
                <a:cs typeface="Arial" pitchFamily="34" charset="0"/>
              </a:rPr>
              <a:t>и </a:t>
            </a:r>
            <a:r>
              <a:rPr lang="en-US" sz="1800" b="1" dirty="0" smtClean="0">
                <a:cs typeface="Arial" pitchFamily="34" charset="0"/>
              </a:rPr>
              <a:t>Stratasys</a:t>
            </a:r>
            <a:r>
              <a:rPr lang="ru-RU" sz="1800" dirty="0" smtClean="0">
                <a:cs typeface="Arial" pitchFamily="34" charset="0"/>
              </a:rPr>
              <a:t>:</a:t>
            </a:r>
          </a:p>
          <a:p>
            <a:pPr lvl="2"/>
            <a:r>
              <a:rPr lang="en-US" sz="1800" dirty="0" smtClean="0">
                <a:cs typeface="Arial" pitchFamily="34" charset="0"/>
              </a:rPr>
              <a:t>Aurora </a:t>
            </a:r>
            <a:r>
              <a:rPr lang="en-US" sz="1800" dirty="0">
                <a:cs typeface="Arial" pitchFamily="34" charset="0"/>
              </a:rPr>
              <a:t>Flight Sciences — </a:t>
            </a:r>
            <a:r>
              <a:rPr lang="ru-RU" sz="1800" dirty="0">
                <a:cs typeface="Arial" pitchFamily="34" charset="0"/>
              </a:rPr>
              <a:t>эксперт в авиационной промышленности</a:t>
            </a:r>
            <a:endParaRPr lang="en-US" sz="1800" dirty="0">
              <a:cs typeface="Arial" pitchFamily="34" charset="0"/>
            </a:endParaRPr>
          </a:p>
          <a:p>
            <a:pPr lvl="2"/>
            <a:r>
              <a:rPr lang="en-US" sz="1800" dirty="0">
                <a:cs typeface="Arial" pitchFamily="34" charset="0"/>
              </a:rPr>
              <a:t>Stratasys — </a:t>
            </a:r>
            <a:r>
              <a:rPr lang="ru-RU" sz="1800" dirty="0">
                <a:cs typeface="Arial" pitchFamily="34" charset="0"/>
              </a:rPr>
              <a:t>эксперт в аддитивном производстве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Совместное использование технологий </a:t>
            </a:r>
            <a:r>
              <a:rPr lang="en-US" sz="1800" b="1" dirty="0" smtClean="0">
                <a:cs typeface="Arial" pitchFamily="34" charset="0"/>
              </a:rPr>
              <a:t>FDM</a:t>
            </a:r>
            <a:r>
              <a:rPr lang="en-US" sz="1800" b="1" dirty="0">
                <a:cs typeface="Arial" pitchFamily="34" charset="0"/>
              </a:rPr>
              <a:t>®, DMLS </a:t>
            </a:r>
            <a:r>
              <a:rPr lang="ru-RU" sz="1800" dirty="0" smtClean="0">
                <a:cs typeface="Arial" pitchFamily="34" charset="0"/>
              </a:rPr>
              <a:t>и </a:t>
            </a:r>
            <a:r>
              <a:rPr lang="en-US" sz="1800" b="1" dirty="0" smtClean="0">
                <a:cs typeface="Arial" pitchFamily="34" charset="0"/>
              </a:rPr>
              <a:t>LS</a:t>
            </a:r>
            <a:r>
              <a:rPr lang="ru-RU" sz="1800" dirty="0" smtClean="0">
                <a:cs typeface="Arial" pitchFamily="34" charset="0"/>
              </a:rPr>
              <a:t> для демонстрации преимуществ аддитивного производства:</a:t>
            </a:r>
          </a:p>
          <a:p>
            <a:pPr lvl="2"/>
            <a:r>
              <a:rPr lang="ru-RU" sz="1800" dirty="0" smtClean="0">
                <a:cs typeface="Arial" pitchFamily="34" charset="0"/>
              </a:rPr>
              <a:t>Оптимизация конструкции с целью печати облегченных, но прочных компонентов</a:t>
            </a:r>
            <a:endParaRPr lang="en-US" sz="1800" dirty="0">
              <a:cs typeface="Arial" pitchFamily="34" charset="0"/>
            </a:endParaRPr>
          </a:p>
          <a:p>
            <a:pPr lvl="2"/>
            <a:r>
              <a:rPr lang="ru-RU" sz="1800" dirty="0" smtClean="0">
                <a:cs typeface="Arial" pitchFamily="34" charset="0"/>
              </a:rPr>
              <a:t>Соответствие жестким требованиям ТЗ</a:t>
            </a:r>
            <a:endParaRPr lang="en-US" sz="1800" dirty="0">
              <a:cs typeface="Arial" pitchFamily="34" charset="0"/>
            </a:endParaRPr>
          </a:p>
          <a:p>
            <a:pPr lvl="2"/>
            <a:r>
              <a:rPr lang="ru-RU" sz="1800" dirty="0" smtClean="0">
                <a:cs typeface="Arial" pitchFamily="34" charset="0"/>
              </a:rPr>
              <a:t>Ускорение разработки и сокращение времени изготовления</a:t>
            </a:r>
            <a:endParaRPr lang="ru-RU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endParaRPr lang="ru-RU" sz="1800" dirty="0" smtClean="0"/>
          </a:p>
          <a:p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en-US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en-US" dirty="0"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143558"/>
                </a:solidFill>
              </a:rPr>
              <a:t>Напечатанный летательный аппарат. </a:t>
            </a:r>
            <a:r>
              <a:rPr lang="en-US" dirty="0">
                <a:solidFill>
                  <a:srgbClr val="143558"/>
                </a:solidFill>
              </a:rPr>
              <a:t>Aurora Flight Sciences (AFS) </a:t>
            </a:r>
            <a:r>
              <a:rPr lang="ru-RU" dirty="0">
                <a:solidFill>
                  <a:srgbClr val="143558"/>
                </a:solidFill>
              </a:rPr>
              <a:t>и </a:t>
            </a:r>
            <a:r>
              <a:rPr lang="en-US" dirty="0">
                <a:solidFill>
                  <a:srgbClr val="143558"/>
                </a:solidFill>
              </a:rPr>
              <a:t>Stratasys</a:t>
            </a:r>
          </a:p>
        </p:txBody>
      </p:sp>
      <p:pic>
        <p:nvPicPr>
          <p:cNvPr id="1026" name="Picture 2" descr="S:\Dept\DDM\Aero Auto Defense\Applications\Light Weight Structures and UAVs\Images and Media\Jet Aircraft Still Images\Aircraft Image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4"/>
          <a:stretch/>
        </p:blipFill>
        <p:spPr bwMode="auto">
          <a:xfrm>
            <a:off x="7375530" y="1607048"/>
            <a:ext cx="3921485" cy="2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shelby\AppData\Local\Microsoft\Windows\Temporary Internet Files\Content.IE5\QDL0WS1A\image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38" r="95313">
                        <a14:foregroundMark x1="10688" y1="46583" x2="8813" y2="44500"/>
                        <a14:foregroundMark x1="8438" y1="43667" x2="6438" y2="32167"/>
                        <a14:foregroundMark x1="6563" y1="32917" x2="6563" y2="30917"/>
                        <a14:foregroundMark x1="6250" y1="33000" x2="5500" y2="32083"/>
                        <a14:foregroundMark x1="5375" y1="31750" x2="6125" y2="31500"/>
                        <a14:foregroundMark x1="8875" y1="47000" x2="8063" y2="52417"/>
                        <a14:foregroundMark x1="8875" y1="50250" x2="8875" y2="51417"/>
                        <a14:backgroundMark x1="15687" y1="46167" x2="24563" y2="47583"/>
                        <a14:backgroundMark x1="31063" y1="48750" x2="49063" y2="4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24" y="4194489"/>
            <a:ext cx="2993641" cy="2245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6" b="99020" l="9988" r="89951">
                        <a14:foregroundMark x1="50306" y1="94444" x2="50306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80" y="4568859"/>
            <a:ext cx="1995320" cy="1496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797" r="95570">
                        <a14:foregroundMark x1="18354" y1="26250" x2="18354" y2="34167"/>
                        <a14:backgroundMark x1="93671" y1="86667" x2="88291" y2="96667"/>
                        <a14:backgroundMark x1="8228" y1="93750" x2="71203" y2="99167"/>
                        <a14:backgroundMark x1="71519" y1="98750" x2="83228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05" y="3470494"/>
            <a:ext cx="1823971" cy="138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5895975"/>
            <a:ext cx="1362483" cy="4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02" y="5953741"/>
            <a:ext cx="1552719" cy="3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/>
          <a:stretch/>
        </p:blipFill>
        <p:spPr bwMode="auto">
          <a:xfrm>
            <a:off x="6809512" y="2789634"/>
            <a:ext cx="4445005" cy="31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cs typeface="Arial" pitchFamily="34" charset="0"/>
              </a:rPr>
              <a:t>Напечатанные детали</a:t>
            </a: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en-US" sz="1800" dirty="0" smtClean="0">
                <a:cs typeface="Arial" pitchFamily="34" charset="0"/>
              </a:rPr>
              <a:t>80</a:t>
            </a:r>
            <a:r>
              <a:rPr lang="en-US" sz="1800" dirty="0">
                <a:cs typeface="Arial" pitchFamily="34" charset="0"/>
              </a:rPr>
              <a:t>% </a:t>
            </a:r>
            <a:r>
              <a:rPr lang="ru-RU" sz="1800" dirty="0" smtClean="0">
                <a:cs typeface="Arial" pitchFamily="34" charset="0"/>
              </a:rPr>
              <a:t>от общего веса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en-US" sz="1800" dirty="0" smtClean="0">
                <a:cs typeface="Arial" pitchFamily="34" charset="0"/>
              </a:rPr>
              <a:t>9 </a:t>
            </a:r>
            <a:r>
              <a:rPr lang="ru-RU" sz="1800" dirty="0" smtClean="0">
                <a:cs typeface="Arial" pitchFamily="34" charset="0"/>
              </a:rPr>
              <a:t>дней </a:t>
            </a:r>
            <a:r>
              <a:rPr lang="en-US" sz="1800" dirty="0" smtClean="0">
                <a:cs typeface="Arial" pitchFamily="34" charset="0"/>
              </a:rPr>
              <a:t>FDM </a:t>
            </a:r>
            <a:r>
              <a:rPr lang="ru-RU" sz="1800" dirty="0" smtClean="0">
                <a:cs typeface="Arial" pitchFamily="34" charset="0"/>
              </a:rPr>
              <a:t>печати</a:t>
            </a:r>
            <a:endParaRPr lang="en-US" sz="1800" dirty="0" smtClean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en-US" sz="1800" dirty="0" smtClean="0">
                <a:cs typeface="Arial" pitchFamily="34" charset="0"/>
              </a:rPr>
              <a:t>DMLS </a:t>
            </a:r>
            <a:r>
              <a:rPr lang="en-US" sz="1800" dirty="0">
                <a:cs typeface="Arial" pitchFamily="34" charset="0"/>
              </a:rPr>
              <a:t>INCONEL 718 — </a:t>
            </a:r>
            <a:r>
              <a:rPr lang="ru-RU" sz="1800" dirty="0" smtClean="0">
                <a:cs typeface="Arial" pitchFamily="34" charset="0"/>
              </a:rPr>
              <a:t>сопло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en-US" sz="1800" dirty="0" smtClean="0">
                <a:cs typeface="Arial" pitchFamily="34" charset="0"/>
              </a:rPr>
              <a:t>LS </a:t>
            </a:r>
            <a:r>
              <a:rPr lang="en-US" sz="1800" dirty="0">
                <a:cs typeface="Arial" pitchFamily="34" charset="0"/>
              </a:rPr>
              <a:t>— </a:t>
            </a:r>
            <a:r>
              <a:rPr lang="ru-RU" sz="1800" dirty="0" smtClean="0">
                <a:cs typeface="Arial" pitchFamily="34" charset="0"/>
              </a:rPr>
              <a:t>топливный бачок с элементами крепления к двигателю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en-US" sz="1800" dirty="0" smtClean="0">
                <a:cs typeface="Arial" pitchFamily="34" charset="0"/>
              </a:rPr>
              <a:t>1 </a:t>
            </a:r>
            <a:r>
              <a:rPr lang="ru-RU" sz="1800" dirty="0" smtClean="0">
                <a:cs typeface="Arial" pitchFamily="34" charset="0"/>
              </a:rPr>
              <a:t>месяц сборки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endParaRPr lang="en-US" sz="1800" dirty="0">
              <a:cs typeface="Arial" pitchFamily="34" charset="0"/>
            </a:endParaRPr>
          </a:p>
          <a:p>
            <a:r>
              <a:rPr lang="ru-RU" b="1" dirty="0" smtClean="0">
                <a:cs typeface="Arial" pitchFamily="34" charset="0"/>
              </a:rPr>
              <a:t>Модульный способ проектирования</a:t>
            </a: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r>
              <a:rPr lang="ru-RU" sz="1800" dirty="0" smtClean="0">
                <a:cs typeface="Arial" pitchFamily="34" charset="0"/>
              </a:rPr>
              <a:t>Полная </a:t>
            </a:r>
            <a:r>
              <a:rPr lang="ru-RU" sz="1800" dirty="0">
                <a:cs typeface="Arial" pitchFamily="34" charset="0"/>
              </a:rPr>
              <a:t>свобода проектирования без использования требований унификации </a:t>
            </a:r>
            <a:r>
              <a:rPr lang="ru-RU" sz="1800" dirty="0" smtClean="0">
                <a:cs typeface="Arial" pitchFamily="34" charset="0"/>
              </a:rPr>
              <a:t>элементов</a:t>
            </a:r>
            <a:endParaRPr lang="en-US" sz="1800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endParaRPr lang="en-US" sz="1800" dirty="0">
              <a:cs typeface="Arial" pitchFamily="34" charset="0"/>
            </a:endParaRPr>
          </a:p>
          <a:p>
            <a:r>
              <a:rPr lang="en-US" b="1" dirty="0">
                <a:cs typeface="Arial" pitchFamily="34" charset="0"/>
              </a:rPr>
              <a:t> </a:t>
            </a: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4"/>
              </a:buBlip>
            </a:pPr>
            <a:endParaRPr lang="en-US" sz="1800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  <a:p>
            <a:endParaRPr lang="en-US" b="1" dirty="0"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143558"/>
                </a:solidFill>
              </a:rPr>
              <a:t>Напечатанный летательный аппарат. </a:t>
            </a:r>
            <a:r>
              <a:rPr lang="en-US" dirty="0">
                <a:solidFill>
                  <a:srgbClr val="143558"/>
                </a:solidFill>
              </a:rPr>
              <a:t>Aurora Flight Sciences (AFS) </a:t>
            </a:r>
            <a:r>
              <a:rPr lang="ru-RU" dirty="0">
                <a:solidFill>
                  <a:srgbClr val="143558"/>
                </a:solidFill>
              </a:rPr>
              <a:t>и </a:t>
            </a:r>
            <a:r>
              <a:rPr lang="en-US" dirty="0">
                <a:solidFill>
                  <a:srgbClr val="143558"/>
                </a:solidFill>
              </a:rPr>
              <a:t>Stratasys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72" y="1390450"/>
            <a:ext cx="2309284" cy="176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5895975"/>
            <a:ext cx="1362483" cy="4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02" y="5953741"/>
            <a:ext cx="1552719" cy="3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cs typeface="Arial" pitchFamily="34" charset="0"/>
              </a:rPr>
              <a:t>Фюзеляж</a:t>
            </a:r>
            <a:r>
              <a:rPr lang="en-US" b="1" dirty="0" smtClean="0">
                <a:cs typeface="Arial" pitchFamily="34" charset="0"/>
              </a:rPr>
              <a:t>, </a:t>
            </a:r>
            <a:r>
              <a:rPr lang="ru-RU" b="1" dirty="0" smtClean="0">
                <a:cs typeface="Arial" pitchFamily="34" charset="0"/>
              </a:rPr>
              <a:t>изготовленный с помощью технологии </a:t>
            </a:r>
            <a:r>
              <a:rPr lang="en-US" b="1" dirty="0" smtClean="0">
                <a:cs typeface="Arial" pitchFamily="34" charset="0"/>
              </a:rPr>
              <a:t>FDM </a:t>
            </a:r>
            <a:r>
              <a:rPr lang="ru-RU" b="1" dirty="0" smtClean="0">
                <a:cs typeface="Arial" pitchFamily="34" charset="0"/>
              </a:rPr>
              <a:t>с высоко сложной внутренней конфигурацией</a:t>
            </a: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Узловая оптимизация обеспечивает высокий коэффициент прочности к весу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Каркас, имитирующий органический скелет, вместо традиционной балочно-лонжеронной схемы</a:t>
            </a:r>
            <a:endParaRPr lang="en-US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Изготовление и монтаж компонентов в едином целом без наборных операций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Полная свобода проектирования без использования требований унификации элементов</a:t>
            </a:r>
            <a:endParaRPr lang="en-US" sz="1800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endParaRPr lang="en-US" sz="1800" dirty="0">
              <a:cs typeface="Arial" pitchFamily="34" charset="0"/>
            </a:endParaRPr>
          </a:p>
          <a:p>
            <a:r>
              <a:rPr lang="en-US" dirty="0">
                <a:cs typeface="Arial" pitchFamily="34" charset="0"/>
              </a:rPr>
              <a:t> </a:t>
            </a: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endParaRPr lang="en-US" sz="1800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143558"/>
                </a:solidFill>
              </a:rPr>
              <a:t>Напечатанный летательный аппарат. </a:t>
            </a:r>
            <a:r>
              <a:rPr lang="en-US" dirty="0">
                <a:solidFill>
                  <a:srgbClr val="143558"/>
                </a:solidFill>
              </a:rPr>
              <a:t>Aurora Flight Sciences (AFS) </a:t>
            </a:r>
            <a:r>
              <a:rPr lang="ru-RU" dirty="0">
                <a:solidFill>
                  <a:srgbClr val="143558"/>
                </a:solidFill>
              </a:rPr>
              <a:t>и </a:t>
            </a:r>
            <a:r>
              <a:rPr lang="en-US" dirty="0">
                <a:solidFill>
                  <a:srgbClr val="143558"/>
                </a:solidFill>
              </a:rPr>
              <a:t>Stratasys</a:t>
            </a:r>
          </a:p>
        </p:txBody>
      </p:sp>
      <p:pic>
        <p:nvPicPr>
          <p:cNvPr id="1026" name="Picture 2" descr="C:\Users\jshelby\AppData\Local\Microsoft\Windows\Temporary Internet Files\Content.Outlook\V0CM7FDH\IMG_1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6" b="92688" l="0" r="100000">
                        <a14:foregroundMark x1="80116" y1="31291" x2="68597" y2="31904"/>
                        <a14:backgroundMark x1="25582" y1="23979" x2="26869" y2="23815"/>
                        <a14:backgroundMark x1="35110" y1="29126" x2="36397" y2="28799"/>
                        <a14:backgroundMark x1="66054" y1="26634" x2="68260" y2="25694"/>
                        <a14:backgroundMark x1="49418" y1="45711" x2="47794" y2="43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69" y="1457225"/>
            <a:ext cx="3687452" cy="27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20889" r="17188"/>
          <a:stretch/>
        </p:blipFill>
        <p:spPr bwMode="auto">
          <a:xfrm>
            <a:off x="8113840" y="4222814"/>
            <a:ext cx="3112961" cy="192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5895975"/>
            <a:ext cx="1362483" cy="4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02" y="5953741"/>
            <a:ext cx="1552719" cy="3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cs typeface="Arial" pitchFamily="34" charset="0"/>
              </a:rPr>
              <a:t>Испытания</a:t>
            </a:r>
            <a:endParaRPr lang="en-US" b="1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Тепловая сопротивляемость </a:t>
            </a:r>
            <a:r>
              <a:rPr lang="en-US" sz="1800" dirty="0" smtClean="0">
                <a:cs typeface="Arial" pitchFamily="34" charset="0"/>
              </a:rPr>
              <a:t>FDM </a:t>
            </a:r>
            <a:r>
              <a:rPr lang="ru-RU" sz="1800" dirty="0" smtClean="0">
                <a:cs typeface="Arial" pitchFamily="34" charset="0"/>
              </a:rPr>
              <a:t>компонентов</a:t>
            </a:r>
            <a:endParaRPr lang="en-US" sz="1800" dirty="0">
              <a:cs typeface="Arial" pitchFamily="34" charset="0"/>
            </a:endParaRPr>
          </a:p>
          <a:p>
            <a:pPr lvl="2"/>
            <a:r>
              <a:rPr lang="ru-RU" dirty="0" smtClean="0"/>
              <a:t>Керамическое покрытие прилегающих </a:t>
            </a:r>
            <a:r>
              <a:rPr lang="ru-RU" dirty="0" err="1" smtClean="0"/>
              <a:t>термопластиковых</a:t>
            </a:r>
            <a:r>
              <a:rPr lang="ru-RU" dirty="0" smtClean="0"/>
              <a:t> поверхностей для тепловой деформации</a:t>
            </a:r>
            <a:endParaRPr lang="en-US" dirty="0"/>
          </a:p>
          <a:p>
            <a:pPr lvl="2"/>
            <a:r>
              <a:rPr lang="en-US" dirty="0"/>
              <a:t>ULTEM™ 1010 </a:t>
            </a:r>
            <a:r>
              <a:rPr lang="ru-RU" dirty="0" smtClean="0"/>
              <a:t>использовался для высокотемпературных областей вокруг выхлопного сопла</a:t>
            </a:r>
            <a:endParaRPr lang="en-US" dirty="0"/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Температура отработанных газов </a:t>
            </a:r>
            <a:r>
              <a:rPr lang="en-US" sz="1800" dirty="0" smtClean="0">
                <a:cs typeface="Arial" pitchFamily="34" charset="0"/>
              </a:rPr>
              <a:t>650</a:t>
            </a:r>
            <a:r>
              <a:rPr lang="en-US" sz="1800" dirty="0">
                <a:cs typeface="Arial" pitchFamily="34" charset="0"/>
              </a:rPr>
              <a:t>˚</a:t>
            </a:r>
            <a:r>
              <a:rPr lang="en-US" sz="1800" dirty="0" smtClean="0">
                <a:cs typeface="Arial" pitchFamily="34" charset="0"/>
              </a:rPr>
              <a:t>C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Механизмы для изменяемого вектора тяги </a:t>
            </a:r>
            <a:endParaRPr lang="en-US" sz="1800" dirty="0">
              <a:cs typeface="Arial" pitchFamily="34" charset="0"/>
            </a:endParaRPr>
          </a:p>
          <a:p>
            <a:pPr marL="285750" lvl="1" indent="-285750">
              <a:spcBef>
                <a:spcPts val="750"/>
              </a:spcBef>
              <a:buBlip>
                <a:blip r:embed="rId3"/>
              </a:buBlip>
            </a:pPr>
            <a:r>
              <a:rPr lang="ru-RU" sz="1800" dirty="0" smtClean="0">
                <a:cs typeface="Arial" pitchFamily="34" charset="0"/>
              </a:rPr>
              <a:t>Полет</a:t>
            </a:r>
            <a:endParaRPr lang="en-US" sz="1800" dirty="0">
              <a:cs typeface="Arial" pitchFamily="34" charset="0"/>
            </a:endParaRPr>
          </a:p>
          <a:p>
            <a:pPr lvl="2"/>
            <a:r>
              <a:rPr lang="ru-RU" dirty="0" smtClean="0"/>
              <a:t>Время </a:t>
            </a:r>
            <a:r>
              <a:rPr lang="en-US" dirty="0" smtClean="0"/>
              <a:t>7</a:t>
            </a:r>
            <a:r>
              <a:rPr lang="ru-RU" dirty="0" smtClean="0"/>
              <a:t>,</a:t>
            </a:r>
            <a:r>
              <a:rPr lang="en-US" dirty="0" smtClean="0"/>
              <a:t>3 </a:t>
            </a:r>
            <a:r>
              <a:rPr lang="ru-RU" dirty="0" smtClean="0"/>
              <a:t>мин</a:t>
            </a:r>
            <a:endParaRPr lang="en-US" dirty="0"/>
          </a:p>
          <a:p>
            <a:pPr lvl="2"/>
            <a:r>
              <a:rPr lang="ru-RU" dirty="0" smtClean="0"/>
              <a:t>Вес </a:t>
            </a:r>
            <a:r>
              <a:rPr lang="en-US" dirty="0" smtClean="0"/>
              <a:t>15 </a:t>
            </a:r>
            <a:r>
              <a:rPr lang="ru-RU" dirty="0" smtClean="0"/>
              <a:t>кг</a:t>
            </a:r>
            <a:endParaRPr lang="en-US" dirty="0"/>
          </a:p>
          <a:p>
            <a:pPr lvl="2"/>
            <a:r>
              <a:rPr lang="ru-RU" dirty="0" smtClean="0"/>
              <a:t>Максимальная скорость </a:t>
            </a:r>
            <a:r>
              <a:rPr lang="en-US" dirty="0" smtClean="0"/>
              <a:t>67 </a:t>
            </a:r>
            <a:r>
              <a:rPr lang="ru-RU" dirty="0" smtClean="0"/>
              <a:t>м/с</a:t>
            </a:r>
            <a:endParaRPr lang="en-US" dirty="0"/>
          </a:p>
          <a:p>
            <a:pPr lvl="2"/>
            <a:r>
              <a:rPr lang="ru-RU" dirty="0" smtClean="0"/>
              <a:t>Фактическая </a:t>
            </a:r>
            <a:r>
              <a:rPr lang="ru-RU" dirty="0" smtClean="0"/>
              <a:t>дистанция </a:t>
            </a:r>
            <a:r>
              <a:rPr lang="ru-RU" dirty="0"/>
              <a:t>взлета </a:t>
            </a:r>
            <a:r>
              <a:rPr lang="en-US" dirty="0" smtClean="0"/>
              <a:t>120 </a:t>
            </a:r>
            <a:r>
              <a:rPr lang="ru-RU" dirty="0" smtClean="0"/>
              <a:t>м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143558"/>
                </a:solidFill>
              </a:rPr>
              <a:t>Напечатанный летательный аппарат. </a:t>
            </a:r>
            <a:r>
              <a:rPr lang="en-US" dirty="0">
                <a:solidFill>
                  <a:srgbClr val="143558"/>
                </a:solidFill>
              </a:rPr>
              <a:t>Aurora Flight Sciences (AFS) </a:t>
            </a:r>
            <a:r>
              <a:rPr lang="ru-RU" dirty="0">
                <a:solidFill>
                  <a:srgbClr val="143558"/>
                </a:solidFill>
              </a:rPr>
              <a:t>и </a:t>
            </a:r>
            <a:r>
              <a:rPr lang="en-US" dirty="0">
                <a:solidFill>
                  <a:srgbClr val="143558"/>
                </a:solidFill>
              </a:rPr>
              <a:t>Stratasys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89" y="1460522"/>
            <a:ext cx="3263560" cy="18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7" y="3494639"/>
            <a:ext cx="3253242" cy="210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5895975"/>
            <a:ext cx="1362483" cy="4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02" y="5953741"/>
            <a:ext cx="1552719" cy="33752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575300" y="3953659"/>
            <a:ext cx="3200400" cy="23270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Испытания полностью подтвердили ожидаемые эксплуатационные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характеристики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143558"/>
                </a:solidFill>
              </a:rPr>
              <a:t>Напечатанный летательный аппарат. </a:t>
            </a:r>
            <a:r>
              <a:rPr lang="en-US" dirty="0">
                <a:solidFill>
                  <a:srgbClr val="143558"/>
                </a:solidFill>
              </a:rPr>
              <a:t>Aurora Flight Sciences (AFS) </a:t>
            </a:r>
            <a:r>
              <a:rPr lang="ru-RU" dirty="0">
                <a:solidFill>
                  <a:srgbClr val="143558"/>
                </a:solidFill>
              </a:rPr>
              <a:t>и </a:t>
            </a:r>
            <a:r>
              <a:rPr lang="en-US" dirty="0">
                <a:solidFill>
                  <a:srgbClr val="143558"/>
                </a:solidFill>
              </a:rPr>
              <a:t>Stratasys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97" y="1281723"/>
            <a:ext cx="8978771" cy="50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Zástupný symbol pro obsah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 eaLnBrk="1" hangingPunct="1">
              <a:buFont typeface="Wingdings" pitchFamily="2" charset="2"/>
              <a:buChar char="ü"/>
              <a:defRPr/>
            </a:pPr>
            <a:endParaRPr lang="en-US" sz="1600" dirty="0" smtClean="0"/>
          </a:p>
          <a:p>
            <a:pPr marL="285750" indent="-285750" eaLnBrk="1" hangingPunct="1">
              <a:buFont typeface="Wingdings" pitchFamily="2" charset="2"/>
              <a:buChar char="ü"/>
              <a:defRPr/>
            </a:pPr>
            <a:r>
              <a:rPr lang="ru-RU" sz="1600" dirty="0" smtClean="0"/>
              <a:t>Материал и требования</a:t>
            </a:r>
            <a:endParaRPr lang="en-US" sz="1600" dirty="0" smtClean="0">
              <a:solidFill>
                <a:srgbClr val="66FF66"/>
              </a:solidFill>
            </a:endParaRPr>
          </a:p>
          <a:p>
            <a:pPr marL="517525" lvl="1" indent="-285750" eaLnBrk="1" hangingPunct="1">
              <a:buFont typeface="Arial" pitchFamily="34" charset="0"/>
              <a:buChar char="•"/>
              <a:defRPr/>
            </a:pPr>
            <a:r>
              <a:rPr lang="en-US" dirty="0" err="1" smtClean="0"/>
              <a:t>Ultem</a:t>
            </a:r>
            <a:r>
              <a:rPr lang="en-US" dirty="0" smtClean="0"/>
              <a:t> 9085</a:t>
            </a:r>
            <a:r>
              <a:rPr lang="ru-RU" dirty="0" smtClean="0"/>
              <a:t> </a:t>
            </a:r>
            <a:r>
              <a:rPr lang="ru-RU" dirty="0"/>
              <a:t>-</a:t>
            </a:r>
            <a:r>
              <a:rPr lang="en-US" dirty="0"/>
              <a:t> </a:t>
            </a:r>
            <a:r>
              <a:rPr lang="ru-RU" dirty="0"/>
              <a:t>термопластик с </a:t>
            </a:r>
            <a:r>
              <a:rPr lang="ru-RU" b="1" dirty="0"/>
              <a:t>прочностью алюминия, но значительно меньшими весовыми </a:t>
            </a:r>
            <a:r>
              <a:rPr lang="ru-RU" b="1" dirty="0" smtClean="0"/>
              <a:t>характеристиками</a:t>
            </a:r>
            <a:r>
              <a:rPr lang="ru-RU" b="1" dirty="0"/>
              <a:t>,</a:t>
            </a:r>
            <a:endParaRPr lang="en-US" b="1" dirty="0"/>
          </a:p>
          <a:p>
            <a:pPr marL="517525" lvl="1" indent="-285750" eaLnBrk="1" hangingPunct="1">
              <a:buFont typeface="Arial" pitchFamily="34" charset="0"/>
              <a:buChar char="•"/>
              <a:defRPr/>
            </a:pPr>
            <a:r>
              <a:rPr lang="ru-RU" dirty="0"/>
              <a:t>Сертификация Федеральной Авиационной Администрации (</a:t>
            </a:r>
            <a:r>
              <a:rPr lang="en-US" dirty="0"/>
              <a:t>FAA</a:t>
            </a:r>
            <a:r>
              <a:rPr lang="ru-RU" dirty="0" smtClean="0"/>
              <a:t>),</a:t>
            </a:r>
          </a:p>
          <a:p>
            <a:pPr marL="517525" lvl="1" indent="-285750">
              <a:buFont typeface="Arial" pitchFamily="34" charset="0"/>
              <a:buChar char="•"/>
              <a:defRPr/>
            </a:pPr>
            <a:r>
              <a:rPr lang="ru-RU" dirty="0" smtClean="0"/>
              <a:t>Соответствие </a:t>
            </a:r>
            <a:r>
              <a:rPr lang="ru-RU" dirty="0"/>
              <a:t>требованиям к воздушному оборудованию </a:t>
            </a:r>
            <a:r>
              <a:rPr lang="en-US" dirty="0"/>
              <a:t>NASA </a:t>
            </a:r>
            <a:r>
              <a:rPr lang="ru-RU" dirty="0"/>
              <a:t>класса </a:t>
            </a:r>
            <a:r>
              <a:rPr lang="en-US" dirty="0"/>
              <a:t>B</a:t>
            </a:r>
            <a:r>
              <a:rPr lang="ru-RU" dirty="0"/>
              <a:t>/</a:t>
            </a:r>
            <a:r>
              <a:rPr lang="en-US" dirty="0"/>
              <a:t>B</a:t>
            </a:r>
            <a:r>
              <a:rPr lang="ru-RU" dirty="0" smtClean="0"/>
              <a:t>1,</a:t>
            </a:r>
          </a:p>
          <a:p>
            <a:pPr marL="517525" lvl="1" indent="-285750" eaLnBrk="1" hangingPunct="1">
              <a:buFont typeface="Arial" pitchFamily="34" charset="0"/>
              <a:buChar char="•"/>
              <a:defRPr/>
            </a:pPr>
            <a:r>
              <a:rPr lang="ru-RU" dirty="0"/>
              <a:t>Суровые условия открытого космоса</a:t>
            </a:r>
          </a:p>
          <a:p>
            <a:pPr marL="346075" lvl="1" indent="-285750" eaLnBrk="1" hangingPunct="1">
              <a:buFont typeface="Wingdings" pitchFamily="2" charset="2"/>
              <a:buChar char="ü"/>
              <a:defRPr/>
            </a:pPr>
            <a:r>
              <a:rPr lang="ru-RU" dirty="0"/>
              <a:t>Некоторые особенности</a:t>
            </a:r>
            <a:endParaRPr lang="en-US" dirty="0"/>
          </a:p>
          <a:p>
            <a:pPr marL="517525" lvl="1" indent="-285750">
              <a:buFont typeface="Arial" pitchFamily="34" charset="0"/>
              <a:buChar char="•"/>
              <a:defRPr/>
            </a:pPr>
            <a:r>
              <a:rPr lang="ru-RU" dirty="0" smtClean="0"/>
              <a:t>Антенная </a:t>
            </a:r>
            <a:r>
              <a:rPr lang="ru-RU" dirty="0"/>
              <a:t>решетка будет улавливать атмосферные и ионосферные данные для увеличения точности предсказаний погоды и более детальных метеорологических исследований на Земле,</a:t>
            </a:r>
          </a:p>
          <a:p>
            <a:pPr marL="517525" lvl="1" indent="-285750">
              <a:buFont typeface="Arial" pitchFamily="34" charset="0"/>
              <a:buChar char="•"/>
              <a:defRPr/>
            </a:pPr>
            <a:r>
              <a:rPr lang="ru-RU" dirty="0"/>
              <a:t>Замена </a:t>
            </a:r>
            <a:r>
              <a:rPr lang="ru-RU" b="1" dirty="0" err="1"/>
              <a:t>астрокварца</a:t>
            </a:r>
            <a:r>
              <a:rPr lang="ru-RU" dirty="0"/>
              <a:t> – традиционного материала для антенных </a:t>
            </a:r>
            <a:r>
              <a:rPr lang="ru-RU" dirty="0" smtClean="0"/>
              <a:t>решеток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Конечные </a:t>
            </a:r>
            <a:r>
              <a:rPr lang="ru-RU" dirty="0" smtClean="0"/>
              <a:t>детали. </a:t>
            </a:r>
            <a:r>
              <a:rPr lang="en-US" dirty="0" smtClean="0"/>
              <a:t>NASA</a:t>
            </a:r>
            <a:endParaRPr lang="ru-RU" dirty="0"/>
          </a:p>
        </p:txBody>
      </p:sp>
      <p:pic>
        <p:nvPicPr>
          <p:cNvPr id="199685" name="Picture 5" descr="US-FederalAviationAdmin-Seal.sv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722699"/>
            <a:ext cx="642257" cy="63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0" name="Rectangle 12"/>
          <p:cNvSpPr>
            <a:spLocks noChangeArrowheads="1"/>
          </p:cNvSpPr>
          <p:nvPr/>
        </p:nvSpPr>
        <p:spPr bwMode="auto">
          <a:xfrm>
            <a:off x="7797800" y="3440148"/>
            <a:ext cx="3514272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  <a:spcBef>
                <a:spcPct val="20000"/>
              </a:spcBef>
            </a:pPr>
            <a:r>
              <a:rPr lang="ru-RU" sz="1200" b="1" dirty="0" smtClean="0"/>
              <a:t>Изображение: </a:t>
            </a:r>
            <a:r>
              <a:rPr lang="en-US" sz="1200" b="1" dirty="0"/>
              <a:t>NSPO</a:t>
            </a:r>
            <a:r>
              <a:rPr lang="ru-RU" sz="1200" b="1" dirty="0"/>
              <a:t>, </a:t>
            </a:r>
            <a:r>
              <a:rPr lang="en-US" sz="1200" b="1" dirty="0"/>
              <a:t>NOAA</a:t>
            </a:r>
            <a:r>
              <a:rPr lang="ru-RU" sz="1200" b="1" dirty="0"/>
              <a:t>, </a:t>
            </a:r>
            <a:r>
              <a:rPr lang="en-US" sz="1200" b="1" dirty="0"/>
              <a:t>NASA</a:t>
            </a:r>
            <a:r>
              <a:rPr lang="ru-RU" sz="1200" b="1" dirty="0"/>
              <a:t>/</a:t>
            </a:r>
            <a:r>
              <a:rPr lang="en-US" sz="1200" b="1" dirty="0"/>
              <a:t>JPL</a:t>
            </a:r>
            <a:r>
              <a:rPr lang="ru-RU" sz="1200" b="1" dirty="0"/>
              <a:t>, </a:t>
            </a:r>
            <a:r>
              <a:rPr lang="en-US" sz="1200" b="1" dirty="0"/>
              <a:t>UCAR</a:t>
            </a:r>
            <a:r>
              <a:rPr lang="ru-RU" sz="1200" b="1" dirty="0"/>
              <a:t>, </a:t>
            </a:r>
            <a:r>
              <a:rPr lang="en-US" sz="1200" b="1" dirty="0" smtClean="0"/>
              <a:t>SSTL</a:t>
            </a:r>
            <a:endParaRPr lang="en-US" sz="1200" b="1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007318" y="5873015"/>
            <a:ext cx="3354614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  <a:spcBef>
                <a:spcPct val="20000"/>
              </a:spcBef>
            </a:pPr>
            <a:r>
              <a:rPr lang="ru-RU" sz="1200" b="1" dirty="0" smtClean="0"/>
              <a:t>Изображение:  </a:t>
            </a:r>
            <a:r>
              <a:rPr lang="en-US" sz="1200" b="1" dirty="0" smtClean="0"/>
              <a:t>Stratasys </a:t>
            </a:r>
            <a:r>
              <a:rPr lang="en-US" sz="1200" b="1" dirty="0"/>
              <a:t>Direct </a:t>
            </a:r>
            <a:r>
              <a:rPr lang="en-US" sz="1200" b="1" dirty="0" smtClean="0"/>
              <a:t>Manufacturing</a:t>
            </a:r>
            <a:endParaRPr lang="ru-RU" sz="1200" b="1" dirty="0"/>
          </a:p>
        </p:txBody>
      </p:sp>
      <p:pic>
        <p:nvPicPr>
          <p:cNvPr id="16" name="Рисунок 15" descr="A computer-generated image of the FORMOSAT-7/COSMIC-2, scheduled to launch in 2016. Image credit: NSPO, NOAA, NASA/JPL, UCAR, SST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1600200"/>
            <a:ext cx="3196771" cy="178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The complex arrays are made of ULTEM 9085, a high-strength FDM thermoplastic that was tested and met NASA class B/B1 flight hardware requirements. Image credit: Stratasys Direct Manufacturi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78" y="3941081"/>
            <a:ext cx="3254894" cy="19088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85800" y="1358597"/>
            <a:ext cx="7321518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</a:pPr>
            <a:r>
              <a:rPr lang="ru-RU" sz="1600" b="1" dirty="0">
                <a:ea typeface="Roboto Light" pitchFamily="2" charset="0"/>
              </a:rPr>
              <a:t>30 опор антенных решеток для </a:t>
            </a:r>
            <a:r>
              <a:rPr lang="ru-RU" sz="1600" b="1" dirty="0" smtClean="0">
                <a:ea typeface="Roboto Light" pitchFamily="2" charset="0"/>
              </a:rPr>
              <a:t>метеорологических систем </a:t>
            </a:r>
            <a:r>
              <a:rPr lang="ru-RU" sz="1600" b="1" dirty="0">
                <a:ea typeface="Roboto Light" pitchFamily="2" charset="0"/>
              </a:rPr>
              <a:t>наблюдения </a:t>
            </a:r>
            <a:r>
              <a:rPr lang="en-US" sz="1600" b="1" dirty="0">
                <a:ea typeface="Roboto Light" pitchFamily="2" charset="0"/>
              </a:rPr>
              <a:t>FORMOSAT</a:t>
            </a:r>
            <a:r>
              <a:rPr lang="ru-RU" sz="1600" b="1" dirty="0" smtClean="0">
                <a:ea typeface="Roboto Light" pitchFamily="2" charset="0"/>
              </a:rPr>
              <a:t>-7</a:t>
            </a:r>
            <a:endParaRPr lang="en-US" sz="1600" b="1" dirty="0"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03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1"/>
          </p:nvPr>
        </p:nvSpPr>
        <p:spPr>
          <a:xfrm>
            <a:off x="684620" y="1583096"/>
            <a:ext cx="6378570" cy="411480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Сокращает цикл вывода продукции на рынок</a:t>
            </a: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Исключает </a:t>
            </a:r>
            <a:r>
              <a:rPr lang="ru-RU" dirty="0">
                <a:cs typeface="Arial Unicode MS" charset="0"/>
              </a:rPr>
              <a:t>необходимость механообработки</a:t>
            </a:r>
            <a:endParaRPr lang="en-US" dirty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Дает свободу в разработке</a:t>
            </a:r>
            <a:endParaRPr lang="en-US" dirty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Сокращает технологическую </a:t>
            </a:r>
            <a:r>
              <a:rPr lang="ru-RU" dirty="0" smtClean="0">
                <a:cs typeface="Arial Unicode MS" charset="0"/>
              </a:rPr>
              <a:t>подготовку</a:t>
            </a:r>
            <a:endParaRPr lang="en-US" dirty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Сокращает потери </a:t>
            </a:r>
            <a:r>
              <a:rPr lang="ru-RU" dirty="0">
                <a:cs typeface="Arial Unicode MS" charset="0"/>
              </a:rPr>
              <a:t>при вынужденном изменении конструкции</a:t>
            </a:r>
            <a:endParaRPr lang="en-US" dirty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Сокращает складские площади</a:t>
            </a: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Производство </a:t>
            </a:r>
            <a:r>
              <a:rPr lang="ru-RU" dirty="0" smtClean="0">
                <a:cs typeface="Arial Unicode MS" charset="0"/>
              </a:rPr>
              <a:t>«Точно </a:t>
            </a:r>
            <a:r>
              <a:rPr lang="ru-RU" dirty="0">
                <a:cs typeface="Arial Unicode MS" charset="0"/>
              </a:rPr>
              <a:t>в срок» </a:t>
            </a:r>
            <a:r>
              <a:rPr lang="en-US" dirty="0">
                <a:cs typeface="Arial Unicode MS" charset="0"/>
              </a:rPr>
              <a:t>(Just In Time</a:t>
            </a:r>
            <a:r>
              <a:rPr lang="en-US" dirty="0" smtClean="0">
                <a:cs typeface="Arial Unicode MS" charset="0"/>
              </a:rPr>
              <a:t>)</a:t>
            </a:r>
            <a:endParaRPr lang="en-US" dirty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err="1" smtClean="0">
                <a:cs typeface="Arial Unicode MS" charset="0"/>
              </a:rPr>
              <a:t>Кастомизирует</a:t>
            </a:r>
            <a:r>
              <a:rPr lang="ru-RU" dirty="0" smtClean="0">
                <a:cs typeface="Arial Unicode MS" charset="0"/>
              </a:rPr>
              <a:t> выпуск продукции по </a:t>
            </a:r>
            <a:r>
              <a:rPr lang="ru-RU" dirty="0">
                <a:cs typeface="Arial Unicode MS" charset="0"/>
              </a:rPr>
              <a:t>индивидуальным </a:t>
            </a:r>
            <a:r>
              <a:rPr lang="ru-RU" dirty="0" smtClean="0">
                <a:cs typeface="Arial Unicode MS" charset="0"/>
              </a:rPr>
              <a:t>заказам</a:t>
            </a:r>
            <a:endParaRPr lang="en-US" dirty="0" smtClean="0">
              <a:cs typeface="Arial Unicode MS" charset="0"/>
            </a:endParaRPr>
          </a:p>
          <a:p>
            <a:pPr marL="285750" indent="-285750">
              <a:lnSpc>
                <a:spcPct val="140000"/>
              </a:lnSpc>
              <a:buBlip>
                <a:blip r:embed="rId2"/>
              </a:buBlip>
            </a:pPr>
            <a:r>
              <a:rPr lang="ru-RU" dirty="0" smtClean="0">
                <a:cs typeface="Arial Unicode MS" charset="0"/>
              </a:rPr>
              <a:t>Соответствует методам бережливого производства (</a:t>
            </a:r>
            <a:r>
              <a:rPr lang="en-US" dirty="0" smtClean="0">
                <a:cs typeface="Arial Unicode MS" charset="0"/>
              </a:rPr>
              <a:t>LEAN</a:t>
            </a:r>
            <a:r>
              <a:rPr lang="ru-RU" dirty="0" smtClean="0">
                <a:cs typeface="Arial Unicode MS" charset="0"/>
              </a:rPr>
              <a:t>)</a:t>
            </a:r>
            <a:endParaRPr lang="en-US" dirty="0">
              <a:cs typeface="Arial Unicode MS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Аддитивное цифровое производство (АП)</a:t>
            </a:r>
            <a:endParaRPr lang="ru-RU" dirty="0"/>
          </a:p>
        </p:txBody>
      </p:sp>
      <p:sp>
        <p:nvSpPr>
          <p:cNvPr id="6" name="object 9"/>
          <p:cNvSpPr/>
          <p:nvPr/>
        </p:nvSpPr>
        <p:spPr>
          <a:xfrm>
            <a:off x="6807162" y="1413939"/>
            <a:ext cx="1400890" cy="143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8685484" y="1922882"/>
            <a:ext cx="1375074" cy="2249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4"/>
          <p:cNvSpPr/>
          <p:nvPr/>
        </p:nvSpPr>
        <p:spPr>
          <a:xfrm>
            <a:off x="10169587" y="4067989"/>
            <a:ext cx="1078774" cy="14300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Picture 4" descr="D:\Copy\ddm.lab рабочее\проект ручка чемодана\стрел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716">
            <a:off x="8083707" y="2721890"/>
            <a:ext cx="248690" cy="10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Copy\ddm.lab рабочее\проект ручка чемодана\стрел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716" flipH="1">
            <a:off x="10322380" y="2923738"/>
            <a:ext cx="253828" cy="10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4"/>
          <p:cNvGraphicFramePr/>
          <p:nvPr>
            <p:extLst>
              <p:ext uri="{D42A27DB-BD31-4B8C-83A1-F6EECF244321}">
                <p14:modId xmlns:p14="http://schemas.microsoft.com/office/powerpoint/2010/main" val="1943010614"/>
              </p:ext>
            </p:extLst>
          </p:nvPr>
        </p:nvGraphicFramePr>
        <p:xfrm>
          <a:off x="684620" y="5672497"/>
          <a:ext cx="10249973" cy="6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12177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6" grpId="0" animBg="1"/>
      <p:bldP spid="7" grpId="0" animBg="1"/>
      <p:bldP spid="9" grpId="0" animBg="1"/>
      <p:bldGraphic spid="1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774360" y="1721116"/>
            <a:ext cx="2283540" cy="1919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8626" y="1720443"/>
            <a:ext cx="2283540" cy="1896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Оснастка для </a:t>
            </a:r>
            <a:r>
              <a:rPr lang="ru-RU" dirty="0" smtClean="0"/>
              <a:t>проведения испытаний</a:t>
            </a:r>
            <a:r>
              <a:rPr lang="en-US" dirty="0" smtClean="0"/>
              <a:t> </a:t>
            </a:r>
            <a:r>
              <a:rPr lang="ru-RU" dirty="0" smtClean="0"/>
              <a:t>и сборки</a:t>
            </a:r>
            <a:endParaRPr lang="ru-RU" dirty="0"/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6" y="3924301"/>
            <a:ext cx="3936178" cy="20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R:\Misc Pictures of FDM Tools_EUP\DSC009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69" y="3924301"/>
            <a:ext cx="2154383" cy="20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9"/>
          <p:cNvSpPr/>
          <p:nvPr/>
        </p:nvSpPr>
        <p:spPr>
          <a:xfrm>
            <a:off x="6560974" y="1621279"/>
            <a:ext cx="2075026" cy="2050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8996587" y="1621279"/>
            <a:ext cx="2344514" cy="2050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2" name="Obrázek 9" descr="DSC_081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8426" y="3924301"/>
            <a:ext cx="3612675" cy="204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065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96884" y="4782736"/>
            <a:ext cx="1785502" cy="1342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93577" y="1431954"/>
            <a:ext cx="2181053" cy="1838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ru-RU" sz="2000" dirty="0">
                <a:cs typeface="Arial" pitchFamily="34" charset="0"/>
              </a:rPr>
              <a:t>Изготовленная на заказ оснастка позволяет перемещать детали и частично собранные узлы</a:t>
            </a:r>
          </a:p>
          <a:p>
            <a:pPr marL="285750" indent="-285750">
              <a:buBlip>
                <a:blip r:embed="rId4"/>
              </a:buBlip>
            </a:pPr>
            <a:r>
              <a:rPr lang="ru-RU" sz="2000" dirty="0">
                <a:cs typeface="Arial" pitchFamily="34" charset="0"/>
              </a:rPr>
              <a:t>Кронштейны, сборочные паллеты и крепеж РТК</a:t>
            </a:r>
          </a:p>
          <a:p>
            <a:pPr marL="285750" indent="-285750">
              <a:buBlip>
                <a:blip r:embed="rId4"/>
              </a:buBlip>
            </a:pPr>
            <a:r>
              <a:rPr lang="ru-RU" sz="2000" dirty="0">
                <a:cs typeface="Arial" pitchFamily="34" charset="0"/>
              </a:rPr>
              <a:t>Абсолютная свобода и эффективность – материалы Stratasys справятся со всеми задачами!</a:t>
            </a:r>
          </a:p>
          <a:p>
            <a:endParaRPr lang="ru-RU" sz="2000" dirty="0">
              <a:cs typeface="Arial" pitchFamily="34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Оснастка </a:t>
            </a:r>
            <a:r>
              <a:rPr lang="ru-RU" dirty="0"/>
              <a:t>для </a:t>
            </a:r>
            <a:r>
              <a:rPr lang="ru-RU" dirty="0" smtClean="0"/>
              <a:t>хранения инструмента и роботизированных перемещений</a:t>
            </a:r>
            <a:endParaRPr lang="ru-RU" dirty="0"/>
          </a:p>
        </p:txBody>
      </p:sp>
      <p:sp>
        <p:nvSpPr>
          <p:cNvPr id="15" name="object 13"/>
          <p:cNvSpPr/>
          <p:nvPr/>
        </p:nvSpPr>
        <p:spPr>
          <a:xfrm>
            <a:off x="7481861" y="3403600"/>
            <a:ext cx="3692769" cy="13379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4" name="Picture 2" descr="C:\Users\trubashevsky\Downloads\органайзе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61" y="4782736"/>
            <a:ext cx="2168584" cy="12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06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9175340" y="1527973"/>
            <a:ext cx="2156689" cy="1866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0397" y="1527973"/>
            <a:ext cx="2156560" cy="1543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29462" y="4744389"/>
            <a:ext cx="2147495" cy="1372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29462" y="3224256"/>
            <a:ext cx="2147495" cy="13705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75341" y="3558040"/>
            <a:ext cx="2156689" cy="25583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ru-RU" dirty="0">
                <a:cs typeface="Arial" pitchFamily="34" charset="0"/>
              </a:rPr>
              <a:t>Установка элементов вместе друг с другом</a:t>
            </a:r>
          </a:p>
          <a:p>
            <a:pPr marL="285750" indent="-285750">
              <a:buBlip>
                <a:blip r:embed="rId7"/>
              </a:buBlip>
            </a:pPr>
            <a:r>
              <a:rPr lang="ru-RU" dirty="0">
                <a:cs typeface="Arial" pitchFamily="34" charset="0"/>
              </a:rPr>
              <a:t>Проверка собираемости</a:t>
            </a:r>
          </a:p>
          <a:p>
            <a:pPr marL="285750" indent="-285750">
              <a:buBlip>
                <a:blip r:embed="rId7"/>
              </a:buBlip>
            </a:pPr>
            <a:r>
              <a:rPr lang="ru-RU" dirty="0">
                <a:cs typeface="Arial" pitchFamily="34" charset="0"/>
              </a:rPr>
              <a:t>Почему Stratasys:</a:t>
            </a:r>
          </a:p>
          <a:p>
            <a:pPr lvl="1"/>
            <a:r>
              <a:rPr lang="ru-RU" dirty="0"/>
              <a:t>Высокая точность и допуски</a:t>
            </a:r>
          </a:p>
          <a:p>
            <a:pPr lvl="1"/>
            <a:r>
              <a:rPr lang="ru-RU" dirty="0"/>
              <a:t>Прекрасная деталировка</a:t>
            </a:r>
          </a:p>
          <a:p>
            <a:pPr lvl="1"/>
            <a:r>
              <a:rPr lang="ru-RU" dirty="0"/>
              <a:t>Разнообразие </a:t>
            </a:r>
            <a:r>
              <a:rPr lang="ru-RU" dirty="0" smtClean="0"/>
              <a:t>материалов</a:t>
            </a:r>
            <a:endParaRPr lang="ru-RU" dirty="0"/>
          </a:p>
          <a:p>
            <a:pPr lvl="1"/>
            <a:r>
              <a:rPr lang="ru-RU" dirty="0"/>
              <a:t>Стабильность термопластиков</a:t>
            </a:r>
          </a:p>
          <a:p>
            <a:pPr marL="285750" indent="-285750">
              <a:buBlip>
                <a:blip r:embed="rId7"/>
              </a:buBlip>
            </a:pPr>
            <a:endParaRPr lang="ru-RU" dirty="0">
              <a:cs typeface="Arial" pitchFamily="34" charset="0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Проверка </a:t>
            </a:r>
            <a:r>
              <a:rPr lang="ru-RU" dirty="0" smtClean="0"/>
              <a:t>собираемости и функциональности</a:t>
            </a:r>
            <a:endParaRPr lang="ru-RU" dirty="0"/>
          </a:p>
        </p:txBody>
      </p:sp>
      <p:sp>
        <p:nvSpPr>
          <p:cNvPr id="9" name="object 6"/>
          <p:cNvSpPr/>
          <p:nvPr/>
        </p:nvSpPr>
        <p:spPr>
          <a:xfrm>
            <a:off x="4178301" y="4399361"/>
            <a:ext cx="2476500" cy="17170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1273398" y="4399361"/>
            <a:ext cx="2689002" cy="1717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345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quarter" idx="11"/>
          </p:nvPr>
        </p:nvSpPr>
        <p:spPr/>
        <p:txBody>
          <a:bodyPr vert="horz">
            <a:norm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1600" dirty="0" smtClean="0">
                <a:cs typeface="Arial" pitchFamily="34" charset="0"/>
              </a:rPr>
              <a:t>Штамповка </a:t>
            </a:r>
            <a:r>
              <a:rPr lang="ru-RU" sz="1600" dirty="0">
                <a:cs typeface="Arial" pitchFamily="34" charset="0"/>
              </a:rPr>
              <a:t>различных </a:t>
            </a:r>
            <a:r>
              <a:rPr lang="ru-RU" sz="1600" dirty="0" smtClean="0">
                <a:cs typeface="Arial" pitchFamily="34" charset="0"/>
              </a:rPr>
              <a:t>материалов</a:t>
            </a:r>
            <a:endParaRPr lang="ru-RU" sz="1600" dirty="0">
              <a:cs typeface="Arial" pitchFamily="34" charset="0"/>
            </a:endParaRPr>
          </a:p>
          <a:p>
            <a:pPr marL="573087" lvl="1" indent="-285750"/>
            <a:r>
              <a:rPr lang="ru-RU" dirty="0">
                <a:cs typeface="Arial" pitchFamily="34" charset="0"/>
              </a:rPr>
              <a:t>Алюминий</a:t>
            </a:r>
          </a:p>
          <a:p>
            <a:pPr marL="573087" lvl="1" indent="-285750"/>
            <a:r>
              <a:rPr lang="ru-RU" dirty="0">
                <a:cs typeface="Arial" pitchFamily="34" charset="0"/>
              </a:rPr>
              <a:t>Нержавеющая сталь</a:t>
            </a:r>
          </a:p>
          <a:p>
            <a:pPr marL="573087" lvl="1" indent="-285750"/>
            <a:r>
              <a:rPr lang="ru-RU" dirty="0" smtClean="0">
                <a:cs typeface="Arial" pitchFamily="34" charset="0"/>
              </a:rPr>
              <a:t>Титан</a:t>
            </a:r>
            <a:endParaRPr lang="ru-RU" dirty="0">
              <a:cs typeface="Arial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1600" dirty="0">
                <a:cs typeface="Arial" pitchFamily="34" charset="0"/>
              </a:rPr>
              <a:t>Почему FDM</a:t>
            </a:r>
            <a:r>
              <a:rPr lang="ru-RU" sz="1600" dirty="0" smtClean="0">
                <a:cs typeface="Arial" pitchFamily="34" charset="0"/>
              </a:rPr>
              <a:t>?</a:t>
            </a:r>
            <a:endParaRPr lang="ru-RU" sz="1600" dirty="0">
              <a:cs typeface="Arial" pitchFamily="34" charset="0"/>
            </a:endParaRPr>
          </a:p>
          <a:p>
            <a:pPr marL="573087" lvl="1" indent="-285750"/>
            <a:r>
              <a:rPr lang="ru-RU" dirty="0">
                <a:cs typeface="Arial" pitchFamily="34" charset="0"/>
              </a:rPr>
              <a:t>Прочные материалы: &gt;100 циклов (по некоторым даже &gt;500 циклов</a:t>
            </a:r>
            <a:r>
              <a:rPr lang="ru-RU" dirty="0" smtClean="0">
                <a:cs typeface="Arial" pitchFamily="34" charset="0"/>
              </a:rPr>
              <a:t>)</a:t>
            </a:r>
            <a:endParaRPr lang="ru-RU" dirty="0">
              <a:cs typeface="Arial" pitchFamily="34" charset="0"/>
            </a:endParaRPr>
          </a:p>
          <a:p>
            <a:pPr marL="573087" lvl="1" indent="-285750"/>
            <a:r>
              <a:rPr lang="ru-RU" dirty="0">
                <a:cs typeface="Arial" pitchFamily="34" charset="0"/>
              </a:rPr>
              <a:t>Аддитивный процесс значительно сокращает сроки и стоимость изготовления оснастки</a:t>
            </a:r>
          </a:p>
          <a:p>
            <a:pPr marL="285750" indent="-285750">
              <a:buBlip>
                <a:blip r:embed="rId2"/>
              </a:buBlip>
            </a:pPr>
            <a:endParaRPr lang="ru-RU" sz="1600" dirty="0">
              <a:cs typeface="Arial" pitchFamily="34" charset="0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гидроформования</a:t>
            </a:r>
          </a:p>
        </p:txBody>
      </p:sp>
      <p:sp>
        <p:nvSpPr>
          <p:cNvPr id="9" name="object 9"/>
          <p:cNvSpPr/>
          <p:nvPr/>
        </p:nvSpPr>
        <p:spPr>
          <a:xfrm>
            <a:off x="1079501" y="4651974"/>
            <a:ext cx="2187926" cy="1516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37741" y="3307993"/>
            <a:ext cx="2010832" cy="1337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37741" y="4824736"/>
            <a:ext cx="2010832" cy="1337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37741" y="1802355"/>
            <a:ext cx="2010832" cy="1337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00132"/>
              </p:ext>
            </p:extLst>
          </p:nvPr>
        </p:nvGraphicFramePr>
        <p:xfrm>
          <a:off x="5783943" y="5123563"/>
          <a:ext cx="3236686" cy="103873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29913"/>
                <a:gridCol w="1706773"/>
              </a:tblGrid>
              <a:tr h="307212"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Материал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lang="ru-RU" sz="1600" spc="-10" dirty="0" smtClean="0"/>
                        <a:t>Давление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14098"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1600" spc="-10" dirty="0" smtClean="0"/>
                        <a:t>A</a:t>
                      </a:r>
                      <a:r>
                        <a:rPr sz="1600" spc="0" dirty="0" smtClean="0"/>
                        <a:t>BS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</a:pPr>
                      <a:r>
                        <a:rPr sz="1600" spc="0" dirty="0" smtClean="0"/>
                        <a:t>21</a:t>
                      </a:r>
                      <a:r>
                        <a:rPr sz="1600" spc="-10" dirty="0" smtClean="0"/>
                        <a:t> </a:t>
                      </a:r>
                      <a:r>
                        <a:rPr lang="ru-RU" sz="1600" spc="-10" dirty="0" smtClean="0"/>
                        <a:t>МПа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06102"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1600" dirty="0" smtClean="0"/>
                        <a:t>PC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</a:pPr>
                      <a:r>
                        <a:rPr sz="1600" spc="0" dirty="0" smtClean="0"/>
                        <a:t>41</a:t>
                      </a:r>
                      <a:r>
                        <a:rPr sz="1600" spc="-10" dirty="0" smtClean="0"/>
                        <a:t> </a:t>
                      </a:r>
                      <a:r>
                        <a:rPr lang="ru-RU" sz="1600" spc="-10" dirty="0" smtClean="0"/>
                        <a:t>МПа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56740"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lang="ru-RU" sz="1600" spc="-5" dirty="0" smtClean="0"/>
                        <a:t>    </a:t>
                      </a:r>
                      <a:r>
                        <a:rPr sz="1600" spc="-5" dirty="0" smtClean="0"/>
                        <a:t>U</a:t>
                      </a:r>
                      <a:r>
                        <a:rPr sz="1600" spc="-105" dirty="0" smtClean="0"/>
                        <a:t>L</a:t>
                      </a:r>
                      <a:r>
                        <a:rPr sz="1600" spc="0" dirty="0" smtClean="0"/>
                        <a:t>T</a:t>
                      </a:r>
                      <a:r>
                        <a:rPr sz="1600" spc="-5" dirty="0" smtClean="0"/>
                        <a:t>E</a:t>
                      </a:r>
                      <a:r>
                        <a:rPr sz="1600" spc="0" dirty="0" smtClean="0"/>
                        <a:t>M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1600" spc="0" dirty="0" smtClean="0"/>
                        <a:t>69</a:t>
                      </a:r>
                      <a:r>
                        <a:rPr sz="1600" spc="-25" dirty="0" smtClean="0"/>
                        <a:t> </a:t>
                      </a:r>
                      <a:r>
                        <a:rPr lang="ru-RU" sz="1600" spc="-10" dirty="0" smtClean="0"/>
                        <a:t>МПа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542537" y="5063118"/>
            <a:ext cx="1940147" cy="10020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438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FDM Stretchfor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597" y="1319802"/>
            <a:ext cx="2976641" cy="20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Picture 10" descr="FDM Stretchform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2597" y="3486136"/>
            <a:ext cx="3011424" cy="206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684620" y="1689100"/>
            <a:ext cx="6378570" cy="4114801"/>
          </a:xfrm>
        </p:spPr>
        <p:txBody>
          <a:bodyPr vert="horz">
            <a:no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Данные по оснастке</a:t>
            </a:r>
            <a:endParaRPr lang="en-US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Размер 250 мм х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ru-RU" sz="1800" dirty="0">
                <a:cs typeface="Arial" pitchFamily="34" charset="0"/>
              </a:rPr>
              <a:t>330 мм</a:t>
            </a:r>
            <a:r>
              <a:rPr lang="en-US" sz="1800" dirty="0">
                <a:cs typeface="Arial" pitchFamily="34" charset="0"/>
              </a:rPr>
              <a:t> x </a:t>
            </a:r>
            <a:r>
              <a:rPr lang="ru-RU" sz="1800" dirty="0">
                <a:cs typeface="Arial" pitchFamily="34" charset="0"/>
              </a:rPr>
              <a:t>63 мм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Материал </a:t>
            </a:r>
            <a:r>
              <a:rPr lang="en-US" sz="1800" dirty="0">
                <a:cs typeface="Arial" pitchFamily="34" charset="0"/>
              </a:rPr>
              <a:t>– ULTEM 9085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Успешные испытания</a:t>
            </a:r>
            <a:endParaRPr lang="en-US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Сплав </a:t>
            </a:r>
            <a:r>
              <a:rPr lang="en-US" sz="1800" dirty="0">
                <a:cs typeface="Arial" pitchFamily="34" charset="0"/>
              </a:rPr>
              <a:t>2024-0 </a:t>
            </a:r>
            <a:r>
              <a:rPr lang="ru-RU" sz="1800" dirty="0">
                <a:cs typeface="Arial" pitchFamily="34" charset="0"/>
              </a:rPr>
              <a:t>(Д16М)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Толщина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ru-RU" sz="1800" dirty="0">
                <a:cs typeface="Arial" pitchFamily="34" charset="0"/>
              </a:rPr>
              <a:t>от 1,25 мм до 2,5 мм</a:t>
            </a:r>
            <a:r>
              <a:rPr lang="en-US" sz="1800" dirty="0">
                <a:cs typeface="Arial" pitchFamily="34" charset="0"/>
              </a:rPr>
              <a:t> 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Замечание</a:t>
            </a:r>
            <a:endParaRPr lang="en-US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Давление на поверхность </a:t>
            </a:r>
            <a:r>
              <a:rPr lang="ru-RU" sz="1800" dirty="0" smtClean="0">
                <a:cs typeface="Arial" pitchFamily="34" charset="0"/>
              </a:rPr>
              <a:t>минимальное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Оснастка может доработана для уменьшения времени построения и стоимости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В качестве оснастки может использоваться поликарбонат в зависимости от сплавов, толщины листа и особенности изготовления </a:t>
            </a:r>
            <a:r>
              <a:rPr lang="ru-RU" sz="1800" dirty="0" smtClean="0">
                <a:cs typeface="Arial" pitchFamily="34" charset="0"/>
              </a:rPr>
              <a:t>оснастки</a:t>
            </a:r>
            <a:endParaRPr lang="en-US" sz="1800" dirty="0">
              <a:cs typeface="Arial" pitchFamily="34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гибки с </a:t>
            </a:r>
            <a:r>
              <a:rPr lang="ru-RU" dirty="0" smtClean="0"/>
              <a:t>вытяжкой</a:t>
            </a:r>
            <a:endParaRPr lang="ru-RU" dirty="0"/>
          </a:p>
        </p:txBody>
      </p:sp>
      <p:pic>
        <p:nvPicPr>
          <p:cNvPr id="9" name="Picture 11" descr="logo - pryer technolog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741" y="6005101"/>
            <a:ext cx="1029746" cy="34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5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2" name="Picture 8" descr="Flame Tube 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3086" y="4689477"/>
            <a:ext cx="2307771" cy="159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4" name="Rectangle 10"/>
          <p:cNvSpPr>
            <a:spLocks noGrp="1" noChangeArrowheads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vert="horz">
            <a:norm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ru-RU" dirty="0">
                <a:cs typeface="Arial" pitchFamily="34" charset="0"/>
              </a:rPr>
              <a:t>Параметры</a:t>
            </a:r>
            <a:endParaRPr lang="en-US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Вставной заменяемый элемент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Материал </a:t>
            </a:r>
            <a:r>
              <a:rPr lang="en-US" sz="1800" dirty="0">
                <a:cs typeface="Arial" pitchFamily="34" charset="0"/>
              </a:rPr>
              <a:t>FDM </a:t>
            </a:r>
            <a:r>
              <a:rPr lang="ru-RU" sz="1800" dirty="0">
                <a:cs typeface="Arial" pitchFamily="34" charset="0"/>
              </a:rPr>
              <a:t>вставки </a:t>
            </a:r>
            <a:r>
              <a:rPr lang="en-US" sz="1800" dirty="0">
                <a:cs typeface="Arial" pitchFamily="34" charset="0"/>
              </a:rPr>
              <a:t>– ULTEM 9085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Оборудование для гидроформовки - </a:t>
            </a:r>
            <a:r>
              <a:rPr lang="en-US" sz="1800" dirty="0">
                <a:cs typeface="Arial" pitchFamily="34" charset="0"/>
              </a:rPr>
              <a:t>Interlaken ITC-500</a:t>
            </a:r>
          </a:p>
          <a:p>
            <a:pPr marL="285750" indent="-285750">
              <a:buBlip>
                <a:blip r:embed="rId4"/>
              </a:buBlip>
            </a:pPr>
            <a:r>
              <a:rPr lang="ru-RU" dirty="0">
                <a:cs typeface="Arial" pitchFamily="34" charset="0"/>
              </a:rPr>
              <a:t>Успешные испытания</a:t>
            </a:r>
            <a:endParaRPr lang="en-US" dirty="0">
              <a:cs typeface="Arial" pitchFamily="34" charset="0"/>
            </a:endParaRPr>
          </a:p>
          <a:p>
            <a:pPr marL="573087" lvl="1" indent="-285750"/>
            <a:r>
              <a:rPr lang="en-US" sz="1800" dirty="0">
                <a:cs typeface="Arial" pitchFamily="34" charset="0"/>
              </a:rPr>
              <a:t>углеродистая сталь</a:t>
            </a:r>
            <a:r>
              <a:rPr lang="ru-RU" sz="1800" dirty="0">
                <a:cs typeface="Arial" pitchFamily="34" charset="0"/>
              </a:rPr>
              <a:t> </a:t>
            </a:r>
            <a:r>
              <a:rPr lang="en-US" sz="1800" dirty="0">
                <a:cs typeface="Arial" pitchFamily="34" charset="0"/>
              </a:rPr>
              <a:t>AISI 1008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диаметр </a:t>
            </a:r>
            <a:r>
              <a:rPr lang="en-US" sz="1800" dirty="0">
                <a:cs typeface="Arial" pitchFamily="34" charset="0"/>
              </a:rPr>
              <a:t>5 </a:t>
            </a:r>
            <a:r>
              <a:rPr lang="ru-RU" sz="1800" dirty="0">
                <a:cs typeface="Arial" pitchFamily="34" charset="0"/>
              </a:rPr>
              <a:t>см, толщина стенки 17 мм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13 циклов</a:t>
            </a:r>
            <a:endParaRPr lang="en-US" sz="1800" dirty="0">
              <a:cs typeface="Arial" pitchFamily="34" charset="0"/>
            </a:endParaRP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Давление 200</a:t>
            </a:r>
            <a:r>
              <a:rPr lang="en-US" sz="1800" dirty="0">
                <a:cs typeface="Arial" pitchFamily="34" charset="0"/>
              </a:rPr>
              <a:t>–1</a:t>
            </a:r>
            <a:r>
              <a:rPr lang="ru-RU" sz="1800" dirty="0">
                <a:cs typeface="Arial" pitchFamily="34" charset="0"/>
              </a:rPr>
              <a:t>000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ru-RU" sz="1800" dirty="0">
                <a:cs typeface="Arial" pitchFamily="34" charset="0"/>
              </a:rPr>
              <a:t> бар</a:t>
            </a:r>
            <a:endParaRPr lang="en-US" sz="1800" dirty="0">
              <a:cs typeface="Arial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Оснастка для гидроформовки </a:t>
            </a:r>
            <a:r>
              <a:rPr lang="ru-RU" dirty="0"/>
              <a:t>труб</a:t>
            </a:r>
          </a:p>
        </p:txBody>
      </p:sp>
      <p:pic>
        <p:nvPicPr>
          <p:cNvPr id="95236" name="Picture 5" descr="FT_UC_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3086" y="1279247"/>
            <a:ext cx="2307771" cy="155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7" descr="Flame Tube Shot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23085" y="2962275"/>
            <a:ext cx="2307771" cy="15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9" name="Picture 15" descr="cambridge-metal-plastic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620" y="5787473"/>
            <a:ext cx="929356" cy="58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53676" y="6022279"/>
            <a:ext cx="3302000" cy="26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/>
              <a:t>Cambridge </a:t>
            </a:r>
            <a:r>
              <a:rPr lang="en-US" sz="1400" dirty="0"/>
              <a:t>Metals &amp; </a:t>
            </a:r>
            <a:r>
              <a:rPr lang="en-US" sz="1400" dirty="0" smtClean="0"/>
              <a:t>Plastics</a:t>
            </a:r>
            <a:endParaRPr lang="en-US" sz="1400" dirty="0"/>
          </a:p>
        </p:txBody>
      </p:sp>
      <p:pic>
        <p:nvPicPr>
          <p:cNvPr id="14" name="Picture 5" descr="bil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0832" y="3286678"/>
            <a:ext cx="2747864" cy="267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482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2000" dirty="0">
                <a:cs typeface="Arial" pitchFamily="34" charset="0"/>
              </a:rPr>
              <a:t>Преимущества</a:t>
            </a:r>
            <a:r>
              <a:rPr lang="en-US" sz="2000" dirty="0">
                <a:cs typeface="Arial" pitchFamily="34" charset="0"/>
              </a:rPr>
              <a:t>:</a:t>
            </a:r>
          </a:p>
          <a:p>
            <a:pPr marL="800100" lvl="1" indent="-285750"/>
            <a:r>
              <a:rPr lang="ru-RU" sz="1800" dirty="0">
                <a:cs typeface="Arial" pitchFamily="34" charset="0"/>
              </a:rPr>
              <a:t>Одновременное использование нескольких сердечников</a:t>
            </a:r>
            <a:endParaRPr lang="en-US" sz="1800" dirty="0">
              <a:cs typeface="Arial" pitchFamily="34" charset="0"/>
            </a:endParaRPr>
          </a:p>
          <a:p>
            <a:pPr marL="800100" lvl="1" indent="-285750"/>
            <a:r>
              <a:rPr lang="ru-RU" sz="1800" dirty="0">
                <a:cs typeface="Arial" pitchFamily="34" charset="0"/>
              </a:rPr>
              <a:t>Сложная геометрия</a:t>
            </a:r>
            <a:endParaRPr lang="en-US" sz="1800" dirty="0">
              <a:cs typeface="Arial" pitchFamily="34" charset="0"/>
            </a:endParaRPr>
          </a:p>
          <a:p>
            <a:pPr marL="800100" lvl="1" indent="-285750"/>
            <a:r>
              <a:rPr lang="ru-RU" sz="1800" dirty="0">
                <a:cs typeface="Arial" pitchFamily="34" charset="0"/>
              </a:rPr>
              <a:t>Сокращение циклов производства</a:t>
            </a:r>
          </a:p>
          <a:p>
            <a:pPr marL="800100" lvl="1" indent="-285750"/>
            <a:r>
              <a:rPr lang="ru-RU" sz="1800" dirty="0">
                <a:cs typeface="Arial" pitchFamily="34" charset="0"/>
              </a:rPr>
              <a:t>Сокращение затрат</a:t>
            </a:r>
            <a:endParaRPr lang="en-US" sz="1800" dirty="0">
              <a:cs typeface="Arial" pitchFamily="34" charset="0"/>
            </a:endParaRPr>
          </a:p>
          <a:p>
            <a:pPr marL="285750" indent="-285750">
              <a:buBlip>
                <a:blip r:embed="rId2"/>
              </a:buBlip>
            </a:pPr>
            <a:endParaRPr lang="ru-RU" sz="2000" dirty="0">
              <a:cs typeface="Arial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Вымываемые сердечники </a:t>
            </a:r>
            <a:r>
              <a:rPr lang="ru-RU" dirty="0"/>
              <a:t>сложных </a:t>
            </a:r>
            <a:r>
              <a:rPr lang="ru-RU" dirty="0" smtClean="0"/>
              <a:t>форм</a:t>
            </a:r>
            <a:endParaRPr lang="ru-RU" dirty="0"/>
          </a:p>
        </p:txBody>
      </p:sp>
      <p:pic>
        <p:nvPicPr>
          <p:cNvPr id="3" name="Picture 2" descr="C:\Users\CLyew\AppData\Local\Microsoft\Windows\Temporary Internet Files\Content.Outlook\XA6QT545\W1INTMAN_M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90" y="4999052"/>
            <a:ext cx="1847169" cy="113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ightboximg7" descr="http://www.6speedonline.com/forums/attachment.php?attachmentid=121413&amp;amp;d=127144917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79" y="4061870"/>
            <a:ext cx="2854793" cy="206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Documents and Settings\Champion Racing\Desktop\Presentation Images\CM AIRBOX T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79" y="1533976"/>
            <a:ext cx="2854793" cy="20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7" y="3717491"/>
            <a:ext cx="4889749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8"/>
          <p:cNvSpPr/>
          <p:nvPr/>
        </p:nvSpPr>
        <p:spPr>
          <a:xfrm>
            <a:off x="782607" y="5175212"/>
            <a:ext cx="1544976" cy="975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3642" y="5157337"/>
            <a:ext cx="1465452" cy="979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2422072" y="5175212"/>
            <a:ext cx="1470441" cy="9815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dirty="0">
                <a:cs typeface="Arial" pitchFamily="34" charset="0"/>
              </a:rPr>
              <a:t>Обычно используется при производстве упаковок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cs typeface="Arial" pitchFamily="34" charset="0"/>
              </a:rPr>
              <a:t>Нет необходимости в ожидании подготовки к серийному производству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cs typeface="Arial" pitchFamily="34" charset="0"/>
              </a:rPr>
              <a:t>Почему Polyjet: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Когда определяющим параметром является качество формообразующих поверхностей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cs typeface="Arial" pitchFamily="34" charset="0"/>
              </a:rPr>
              <a:t>Почему FDM: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Внутренняя решетка, позволяющая сократить стоимость и вес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Пользовательскими настройками можно добиться требуемой пористости для обеспечения необходимого вакуума (нет необходимости добавлять технологические отверстия)</a:t>
            </a:r>
          </a:p>
          <a:p>
            <a:pPr marL="573087" lvl="1" indent="-285750"/>
            <a:r>
              <a:rPr lang="ru-RU" sz="1800" dirty="0" smtClean="0">
                <a:cs typeface="Arial" pitchFamily="34" charset="0"/>
              </a:rPr>
              <a:t>Высокое </a:t>
            </a:r>
            <a:r>
              <a:rPr lang="ru-RU" sz="1800" dirty="0">
                <a:cs typeface="Arial" pitchFamily="34" charset="0"/>
              </a:rPr>
              <a:t>давление при штамповке</a:t>
            </a:r>
          </a:p>
          <a:p>
            <a:pPr marL="573087" lvl="1" indent="-285750"/>
            <a:r>
              <a:rPr lang="ru-RU" sz="1800" dirty="0" smtClean="0">
                <a:cs typeface="Arial" pitchFamily="34" charset="0"/>
              </a:rPr>
              <a:t>Высокие </a:t>
            </a:r>
            <a:r>
              <a:rPr lang="ru-RU" sz="1800" dirty="0">
                <a:cs typeface="Arial" pitchFamily="34" charset="0"/>
              </a:rPr>
              <a:t>температуры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вакуумной </a:t>
            </a:r>
            <a:r>
              <a:rPr lang="ru-RU" dirty="0" smtClean="0"/>
              <a:t>термоформовки</a:t>
            </a:r>
            <a:endParaRPr lang="ru-RU" dirty="0"/>
          </a:p>
        </p:txBody>
      </p:sp>
      <p:pic>
        <p:nvPicPr>
          <p:cNvPr id="112643" name="Picture 4" descr="DSC00470 (Small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3485" y="1269621"/>
            <a:ext cx="2485590" cy="165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IMG00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2522" y="2849638"/>
            <a:ext cx="2486552" cy="149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IMG000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53486" y="4346669"/>
            <a:ext cx="2485590" cy="165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10"/>
          <p:cNvSpPr/>
          <p:nvPr/>
        </p:nvSpPr>
        <p:spPr>
          <a:xfrm>
            <a:off x="7029114" y="3335420"/>
            <a:ext cx="1513115" cy="13712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7029114" y="4768180"/>
            <a:ext cx="1698135" cy="1248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56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9096416" y="3083053"/>
            <a:ext cx="2332430" cy="1556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92185" y="4510325"/>
            <a:ext cx="2386151" cy="1704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92185" y="4510325"/>
            <a:ext cx="2395456" cy="1712367"/>
          </a:xfrm>
          <a:custGeom>
            <a:avLst/>
            <a:gdLst/>
            <a:ahLst/>
            <a:cxnLst/>
            <a:rect l="l" t="t" r="r" b="b"/>
            <a:pathLst>
              <a:path w="2452116" h="1974977">
                <a:moveTo>
                  <a:pt x="0" y="1974977"/>
                </a:moveTo>
                <a:lnTo>
                  <a:pt x="2452116" y="1974977"/>
                </a:lnTo>
                <a:lnTo>
                  <a:pt x="2452116" y="0"/>
                </a:lnTo>
                <a:lnTo>
                  <a:pt x="0" y="0"/>
                </a:lnTo>
                <a:lnTo>
                  <a:pt x="0" y="197497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9479" y="1393371"/>
            <a:ext cx="2692194" cy="1689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92185" y="4122803"/>
            <a:ext cx="3551049" cy="387522"/>
          </a:xfrm>
          <a:custGeom>
            <a:avLst/>
            <a:gdLst/>
            <a:ahLst/>
            <a:cxnLst/>
            <a:rect l="l" t="t" r="r" b="b"/>
            <a:pathLst>
              <a:path w="2762123" h="297942">
                <a:moveTo>
                  <a:pt x="0" y="297942"/>
                </a:moveTo>
                <a:lnTo>
                  <a:pt x="2762123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87641" y="4381150"/>
            <a:ext cx="1594387" cy="1841542"/>
          </a:xfrm>
          <a:custGeom>
            <a:avLst/>
            <a:gdLst/>
            <a:ahLst/>
            <a:cxnLst/>
            <a:rect l="l" t="t" r="r" b="b"/>
            <a:pathLst>
              <a:path w="768731" h="1965450">
                <a:moveTo>
                  <a:pt x="0" y="1965450"/>
                </a:moveTo>
                <a:lnTo>
                  <a:pt x="76873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43234" y="4122803"/>
            <a:ext cx="438794" cy="258348"/>
          </a:xfrm>
          <a:custGeom>
            <a:avLst/>
            <a:gdLst/>
            <a:ahLst/>
            <a:cxnLst/>
            <a:rect l="l" t="t" r="r" b="b"/>
            <a:pathLst>
              <a:path w="449173" h="297968">
                <a:moveTo>
                  <a:pt x="0" y="297968"/>
                </a:moveTo>
                <a:lnTo>
                  <a:pt x="449173" y="297968"/>
                </a:lnTo>
                <a:lnTo>
                  <a:pt x="449173" y="0"/>
                </a:lnTo>
                <a:lnTo>
                  <a:pt x="0" y="0"/>
                </a:lnTo>
                <a:lnTo>
                  <a:pt x="0" y="29796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24362" y="3083053"/>
            <a:ext cx="2000431" cy="1027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ru-RU" sz="2000" dirty="0">
                <a:cs typeface="Arial" pitchFamily="34" charset="0"/>
              </a:rPr>
              <a:t>Формование бумажной массы используется для изготовления упаковочных лотков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000" dirty="0">
                <a:cs typeface="Arial" pitchFamily="34" charset="0"/>
              </a:rPr>
              <a:t>Экологически чистая упаковка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000" dirty="0">
                <a:cs typeface="Arial" pitchFamily="34" charset="0"/>
              </a:rPr>
              <a:t>Традиционно оснастка изготавливается при помощи ЧПУ станков, с сеткой отверстий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000" dirty="0">
                <a:cs typeface="Arial" pitchFamily="34" charset="0"/>
              </a:rPr>
              <a:t>Почему FDM?</a:t>
            </a:r>
          </a:p>
          <a:p>
            <a:pPr lvl="1"/>
            <a:r>
              <a:rPr lang="ru-RU" dirty="0" smtClean="0"/>
              <a:t>Возможность </a:t>
            </a:r>
            <a:r>
              <a:rPr lang="ru-RU" dirty="0"/>
              <a:t>задания пористой структуры для определенной группы слоев</a:t>
            </a:r>
          </a:p>
          <a:p>
            <a:pPr lvl="1"/>
            <a:r>
              <a:rPr lang="ru-RU" dirty="0"/>
              <a:t>Используется для прототипирования и оснастки для мелкосерийного производства</a:t>
            </a:r>
          </a:p>
          <a:p>
            <a:pPr marL="285750" indent="-285750">
              <a:buBlip>
                <a:blip r:embed="rId6"/>
              </a:buBlip>
            </a:pPr>
            <a:endParaRPr lang="ru-RU" sz="2000" dirty="0">
              <a:cs typeface="Arial" pitchFamily="34" charset="0"/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бумажного формования</a:t>
            </a:r>
          </a:p>
        </p:txBody>
      </p:sp>
    </p:spTree>
    <p:extLst>
      <p:ext uri="{BB962C8B-B14F-4D97-AF65-F5344CB8AC3E}">
        <p14:creationId xmlns:p14="http://schemas.microsoft.com/office/powerpoint/2010/main" val="3096872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012802" y="3885572"/>
            <a:ext cx="1461398" cy="2146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55636" y="3885572"/>
            <a:ext cx="1636629" cy="2146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2802" y="1708144"/>
            <a:ext cx="3379463" cy="1989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dirty="0" smtClean="0">
                <a:cs typeface="Arial" pitchFamily="34" charset="0"/>
              </a:rPr>
              <a:t>Применяется </a:t>
            </a:r>
            <a:r>
              <a:rPr lang="ru-RU" dirty="0">
                <a:cs typeface="Arial" pitchFamily="34" charset="0"/>
              </a:rPr>
              <a:t>для малых серий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Деталь Stratasys используется как мастер-модель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Почему Polyjet:</a:t>
            </a:r>
          </a:p>
          <a:p>
            <a:pPr marL="573087" lvl="1" indent="-285750"/>
            <a:r>
              <a:rPr lang="ru-RU" sz="1800" dirty="0" smtClean="0">
                <a:cs typeface="Arial" pitchFamily="34" charset="0"/>
              </a:rPr>
              <a:t>Гладкие </a:t>
            </a:r>
            <a:r>
              <a:rPr lang="ru-RU" sz="1800" dirty="0">
                <a:cs typeface="Arial" pitchFamily="34" charset="0"/>
              </a:rPr>
              <a:t>поверхности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Отличная деталировка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 smtClean="0">
                <a:cs typeface="Arial" pitchFamily="34" charset="0"/>
              </a:rPr>
              <a:t>Почему </a:t>
            </a:r>
            <a:r>
              <a:rPr lang="ru-RU" dirty="0">
                <a:cs typeface="Arial" pitchFamily="34" charset="0"/>
              </a:rPr>
              <a:t>FDM:</a:t>
            </a:r>
          </a:p>
          <a:p>
            <a:pPr marL="573087" lvl="1" indent="-285750"/>
            <a:r>
              <a:rPr lang="ru-RU" sz="1800" dirty="0" smtClean="0">
                <a:cs typeface="Arial" pitchFamily="34" charset="0"/>
              </a:rPr>
              <a:t>Большие </a:t>
            </a:r>
            <a:r>
              <a:rPr lang="ru-RU" sz="1800" dirty="0">
                <a:cs typeface="Arial" pitchFamily="34" charset="0"/>
              </a:rPr>
              <a:t>мастер-модели</a:t>
            </a:r>
          </a:p>
          <a:p>
            <a:pPr marL="573087" lvl="1" indent="-285750"/>
            <a:r>
              <a:rPr lang="ru-RU" sz="1800" dirty="0">
                <a:cs typeface="Arial" pitchFamily="34" charset="0"/>
              </a:rPr>
              <a:t>Стабильные материалы для многократного использования моделей</a:t>
            </a:r>
          </a:p>
          <a:p>
            <a:pPr marL="285750" indent="-285750">
              <a:buBlip>
                <a:blip r:embed="rId5"/>
              </a:buBlip>
            </a:pPr>
            <a:endParaRPr lang="ru-RU" dirty="0">
              <a:cs typeface="Arial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литья в эластичные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392704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0591" y="2208645"/>
            <a:ext cx="2149580" cy="2588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06811" y="4602421"/>
            <a:ext cx="1584847" cy="1584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/>
          </p:nvPr>
        </p:nvSpPr>
        <p:spPr>
          <a:xfrm>
            <a:off x="684620" y="1689100"/>
            <a:ext cx="5411380" cy="4114801"/>
          </a:xfrm>
        </p:spPr>
        <p:txBody>
          <a:bodyPr>
            <a:no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ru-RU" sz="2800" dirty="0" smtClean="0">
                <a:cs typeface="Arial" pitchFamily="34" charset="0"/>
              </a:rPr>
              <a:t>Разнообразие материалов и аддитивных </a:t>
            </a:r>
            <a:r>
              <a:rPr lang="ru-RU" sz="2800" dirty="0" smtClean="0">
                <a:cs typeface="Arial" pitchFamily="34" charset="0"/>
              </a:rPr>
              <a:t>технологий</a:t>
            </a:r>
            <a:endParaRPr lang="en-US" sz="2800" dirty="0" smtClean="0">
              <a:cs typeface="Arial" pitchFamily="34" charset="0"/>
            </a:endParaRPr>
          </a:p>
          <a:p>
            <a:pPr marL="285750" indent="-285750">
              <a:buBlip>
                <a:blip r:embed="rId4"/>
              </a:buBlip>
            </a:pPr>
            <a:endParaRPr lang="ru-RU" sz="2800" dirty="0" smtClean="0">
              <a:cs typeface="Arial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800" dirty="0">
                <a:cs typeface="Arial" pitchFamily="34" charset="0"/>
              </a:rPr>
              <a:t>Цель: </a:t>
            </a:r>
          </a:p>
          <a:p>
            <a:pPr marL="857250" lvl="1" indent="-342900"/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внедрение аддитивных технологий </a:t>
            </a:r>
          </a:p>
          <a:p>
            <a:pPr marL="857250" lvl="1" indent="-342900"/>
            <a:endParaRPr lang="ru-RU" sz="2400" b="1" dirty="0">
              <a:solidFill>
                <a:srgbClr val="FF0000"/>
              </a:solidFill>
              <a:cs typeface="Arial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ru-RU" sz="2800" dirty="0">
                <a:cs typeface="Arial" pitchFamily="34" charset="0"/>
              </a:rPr>
              <a:t>Решение актуальных задач: </a:t>
            </a:r>
          </a:p>
          <a:p>
            <a:pPr marL="857250" lvl="1" indent="-342900"/>
            <a:r>
              <a:rPr lang="ru-RU" sz="2000" b="1" dirty="0">
                <a:cs typeface="Arial" pitchFamily="34" charset="0"/>
              </a:rPr>
              <a:t>Инновации</a:t>
            </a:r>
          </a:p>
          <a:p>
            <a:pPr marL="857250" lvl="1" indent="-342900"/>
            <a:r>
              <a:rPr lang="ru-RU" sz="2000" b="1" dirty="0">
                <a:cs typeface="Arial" pitchFamily="34" charset="0"/>
              </a:rPr>
              <a:t>Сокращение времени </a:t>
            </a:r>
          </a:p>
          <a:p>
            <a:pPr marL="857250" lvl="1" indent="-342900"/>
            <a:r>
              <a:rPr lang="ru-RU" sz="2000" b="1" dirty="0">
                <a:cs typeface="Arial" pitchFamily="34" charset="0"/>
              </a:rPr>
              <a:t>Сокращение рисков </a:t>
            </a:r>
            <a:r>
              <a:rPr lang="ru-RU" sz="2000" dirty="0">
                <a:cs typeface="Arial" pitchFamily="34" charset="0"/>
              </a:rPr>
              <a:t>и </a:t>
            </a:r>
            <a:r>
              <a:rPr lang="ru-RU" sz="2000" b="1" dirty="0">
                <a:cs typeface="Arial" pitchFamily="34" charset="0"/>
              </a:rPr>
              <a:t>стоимости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en-US" dirty="0"/>
              <a:t>D-</a:t>
            </a:r>
            <a:r>
              <a:rPr lang="ru-RU" dirty="0"/>
              <a:t>печать изменяет традиционные подходы в </a:t>
            </a:r>
            <a:r>
              <a:rPr lang="ru-RU" dirty="0" smtClean="0"/>
              <a:t>промышленности</a:t>
            </a:r>
            <a:endParaRPr lang="ru-RU" dirty="0"/>
          </a:p>
        </p:txBody>
      </p:sp>
      <p:sp>
        <p:nvSpPr>
          <p:cNvPr id="5" name="object 5"/>
          <p:cNvSpPr/>
          <p:nvPr/>
        </p:nvSpPr>
        <p:spPr>
          <a:xfrm>
            <a:off x="8227907" y="1652734"/>
            <a:ext cx="2982975" cy="2238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91658" y="4060207"/>
            <a:ext cx="1919224" cy="1919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5331530" y="4898601"/>
            <a:ext cx="2301071" cy="14732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4"/>
          <p:cNvSpPr/>
          <p:nvPr/>
        </p:nvSpPr>
        <p:spPr>
          <a:xfrm>
            <a:off x="7150224" y="1146414"/>
            <a:ext cx="2698019" cy="1388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8350385" y="3541336"/>
            <a:ext cx="1326200" cy="10610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063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9468406" y="1346201"/>
            <a:ext cx="1789605" cy="1903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00132" y="3986309"/>
            <a:ext cx="2657879" cy="2003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9866" y="2233709"/>
            <a:ext cx="2908540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1210" y="3986309"/>
            <a:ext cx="4189580" cy="2003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8502" y="3996927"/>
            <a:ext cx="2971798" cy="1992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ru-RU" sz="2000" dirty="0">
                <a:cs typeface="Arial" pitchFamily="34" charset="0"/>
              </a:rPr>
              <a:t>Использование напечатанной формы для литья пластика</a:t>
            </a:r>
          </a:p>
          <a:p>
            <a:pPr marL="285750" indent="-285750">
              <a:buBlip>
                <a:blip r:embed="rId7"/>
              </a:buBlip>
            </a:pPr>
            <a:r>
              <a:rPr lang="ru-RU" sz="2000" dirty="0">
                <a:cs typeface="Arial" pitchFamily="34" charset="0"/>
              </a:rPr>
              <a:t>Материал </a:t>
            </a:r>
            <a:r>
              <a:rPr lang="ru-RU" sz="2000" dirty="0" err="1">
                <a:cs typeface="Arial" pitchFamily="34" charset="0"/>
              </a:rPr>
              <a:t>Digital</a:t>
            </a:r>
            <a:r>
              <a:rPr lang="ru-RU" sz="2000" dirty="0">
                <a:cs typeface="Arial" pitchFamily="34" charset="0"/>
              </a:rPr>
              <a:t> ABS (доступен на Connex)</a:t>
            </a:r>
          </a:p>
          <a:p>
            <a:pPr marL="285750" indent="-285750">
              <a:buBlip>
                <a:blip r:embed="rId7"/>
              </a:buBlip>
            </a:pPr>
            <a:r>
              <a:rPr lang="ru-RU" sz="2000" dirty="0">
                <a:cs typeface="Arial" pitchFamily="34" charset="0"/>
              </a:rPr>
              <a:t>Позволяет выполнять быстрое и недорогое прототипирование и малые серии производства</a:t>
            </a:r>
          </a:p>
          <a:p>
            <a:pPr marL="285750" indent="-285750">
              <a:buBlip>
                <a:blip r:embed="rId7"/>
              </a:buBlip>
            </a:pPr>
            <a:endParaRPr lang="ru-RU" sz="2000" dirty="0">
              <a:cs typeface="Arial" pitchFamily="34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Оснастка для литья под давлением</a:t>
            </a:r>
          </a:p>
        </p:txBody>
      </p:sp>
    </p:spTree>
    <p:extLst>
      <p:ext uri="{BB962C8B-B14F-4D97-AF65-F5344CB8AC3E}">
        <p14:creationId xmlns:p14="http://schemas.microsoft.com/office/powerpoint/2010/main" val="327222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9224387" y="1425382"/>
            <a:ext cx="2060692" cy="130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24387" y="2835902"/>
            <a:ext cx="2060692" cy="1532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7332826" y="4487014"/>
            <a:ext cx="2334469" cy="1507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Использование как мастер-модели для последующего песчаного формования</a:t>
            </a:r>
          </a:p>
          <a:p>
            <a:pPr marL="285750" indent="-285750">
              <a:buBlip>
                <a:blip r:embed="rId5"/>
              </a:buBlip>
            </a:pPr>
            <a:r>
              <a:rPr lang="ru-RU" dirty="0">
                <a:cs typeface="Arial" pitchFamily="34" charset="0"/>
              </a:rPr>
              <a:t>Проектирование и изготовление литейной оснастки с применением аддитивного </a:t>
            </a:r>
            <a:r>
              <a:rPr lang="ru-RU" dirty="0" smtClean="0">
                <a:cs typeface="Arial" pitchFamily="34" charset="0"/>
              </a:rPr>
              <a:t>производства</a:t>
            </a:r>
            <a:endParaRPr lang="ru-RU" dirty="0">
              <a:cs typeface="Arial" pitchFamily="34" charset="0"/>
            </a:endParaRPr>
          </a:p>
          <a:p>
            <a:endParaRPr lang="ru-RU" dirty="0">
              <a:cs typeface="Arial" pitchFamily="34" charset="0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Литье в песчаные смеси</a:t>
            </a:r>
          </a:p>
        </p:txBody>
      </p:sp>
      <p:pic>
        <p:nvPicPr>
          <p:cNvPr id="9" name="Рисунок 8" descr="DSC00553.JPG"/>
          <p:cNvPicPr>
            <a:picLocks noChangeAspect="1"/>
          </p:cNvPicPr>
          <p:nvPr/>
        </p:nvPicPr>
        <p:blipFill>
          <a:blip r:embed="rId6" cstate="print"/>
          <a:srcRect r="582" b="6976"/>
          <a:stretch>
            <a:fillRect/>
          </a:stretch>
        </p:blipFill>
        <p:spPr>
          <a:xfrm>
            <a:off x="7332826" y="3089970"/>
            <a:ext cx="1804957" cy="12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SC00563.JPG"/>
          <p:cNvPicPr>
            <a:picLocks noChangeAspect="1"/>
          </p:cNvPicPr>
          <p:nvPr/>
        </p:nvPicPr>
        <p:blipFill>
          <a:blip r:embed="rId7" cstate="print"/>
          <a:srcRect l="16925" t="9051" r="19288" b="11150"/>
          <a:stretch>
            <a:fillRect/>
          </a:stretch>
        </p:blipFill>
        <p:spPr>
          <a:xfrm>
            <a:off x="9753613" y="4487014"/>
            <a:ext cx="1531466" cy="150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SC_01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79646" y="4487014"/>
            <a:ext cx="1979812" cy="1507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689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zRWKBUJ39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85" y="1391212"/>
            <a:ext cx="3774245" cy="2057400"/>
          </a:xfrm>
          <a:prstGeom prst="rect">
            <a:avLst/>
          </a:prstGeom>
        </p:spPr>
      </p:pic>
      <p:pic>
        <p:nvPicPr>
          <p:cNvPr id="6" name="Изображение 5" descr="R-k5FOmDN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2" y="1394614"/>
            <a:ext cx="3194227" cy="2149248"/>
          </a:xfrm>
          <a:prstGeom prst="rect">
            <a:avLst/>
          </a:prstGeom>
        </p:spPr>
      </p:pic>
      <p:pic>
        <p:nvPicPr>
          <p:cNvPr id="3" name="Изображение 2" descr="rxrUuwFEN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2" y="3682202"/>
            <a:ext cx="3194228" cy="2149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3200" y="2860435"/>
            <a:ext cx="345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АДМ широкофюзеляжного </a:t>
            </a:r>
            <a:r>
              <a:rPr lang="ru-RU" sz="1400" dirty="0"/>
              <a:t>среднемагистрального самолета «Фрегат </a:t>
            </a:r>
            <a:r>
              <a:rPr lang="ru-RU" sz="1400" dirty="0" err="1"/>
              <a:t>Экоджет</a:t>
            </a:r>
            <a:r>
              <a:rPr lang="ru-RU" sz="1400" dirty="0"/>
              <a:t>» </a:t>
            </a:r>
            <a:endParaRPr lang="ru-RU" sz="1400" dirty="0" smtClean="0"/>
          </a:p>
          <a:p>
            <a:pPr algn="ctr"/>
            <a:r>
              <a:rPr lang="ru-RU" sz="1400" dirty="0"/>
              <a:t>П</a:t>
            </a:r>
            <a:r>
              <a:rPr lang="ru-RU" sz="1400" dirty="0" smtClean="0"/>
              <a:t>одробнее о проекте можно ознакомится на сайте </a:t>
            </a:r>
            <a:r>
              <a:rPr lang="ru-RU" sz="1400" u="sng" dirty="0" smtClean="0">
                <a:hlinkClick r:id="rId6"/>
              </a:rPr>
              <a:t>http</a:t>
            </a:r>
            <a:r>
              <a:rPr lang="ru-RU" sz="1400" u="sng" dirty="0">
                <a:hlinkClick r:id="rId6"/>
              </a:rPr>
              <a:t>://www.frigate-ecojet.ru</a:t>
            </a:r>
            <a:r>
              <a:rPr lang="ru-RU" sz="1400" u="sng" dirty="0" smtClean="0">
                <a:hlinkClick r:id="rId6"/>
              </a:rPr>
              <a:t>/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2989" y="3578107"/>
            <a:ext cx="3767551" cy="225334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357" y="1654629"/>
            <a:ext cx="1761067" cy="990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2100" y="3966486"/>
            <a:ext cx="3352800" cy="2044243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Аэродинамические </a:t>
            </a:r>
            <a:r>
              <a:rPr lang="ru-RU" dirty="0"/>
              <a:t>модели. ОАО НПО «Молния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3" name="Picture 4" descr="MOLNIA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9864" y="5944179"/>
            <a:ext cx="983343" cy="432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700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Применение методологии гибридных </a:t>
            </a:r>
            <a:r>
              <a:rPr lang="ru-RU" dirty="0"/>
              <a:t>технологий. Создание аэродинамических моделей (АДМ) для исследований в аэродинамических трубах (АДТ</a:t>
            </a:r>
            <a:r>
              <a:rPr lang="ru-RU" dirty="0" smtClean="0"/>
              <a:t>)</a:t>
            </a:r>
          </a:p>
          <a:p>
            <a:endParaRPr lang="ru-RU" dirty="0">
              <a:solidFill>
                <a:srgbClr val="66FF66"/>
              </a:solidFill>
            </a:endParaRPr>
          </a:p>
          <a:p>
            <a:r>
              <a:rPr lang="ru-RU" dirty="0"/>
              <a:t>Особенности: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Технология: </a:t>
            </a:r>
            <a:r>
              <a:rPr lang="en-US" dirty="0"/>
              <a:t>FDM</a:t>
            </a:r>
            <a:endParaRPr lang="ru-RU" dirty="0"/>
          </a:p>
          <a:p>
            <a:pPr marL="800100" lvl="1" indent="-285750">
              <a:buFont typeface="Arial"/>
              <a:buChar char="•"/>
            </a:pPr>
            <a:r>
              <a:rPr lang="ru-RU" dirty="0"/>
              <a:t>Материал: </a:t>
            </a:r>
            <a:r>
              <a:rPr lang="en-US" dirty="0" smtClean="0"/>
              <a:t>PPSF</a:t>
            </a:r>
            <a:r>
              <a:rPr lang="ru-RU" dirty="0" smtClean="0"/>
              <a:t>, </a:t>
            </a:r>
            <a:r>
              <a:rPr lang="en-US" dirty="0" smtClean="0"/>
              <a:t>PC, ABS-M30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dirty="0"/>
              <a:t>Технология: ЧПУ </a:t>
            </a:r>
            <a:r>
              <a:rPr lang="ru-RU" dirty="0" err="1"/>
              <a:t>металлообоработка</a:t>
            </a:r>
            <a:endParaRPr lang="ru-RU" dirty="0"/>
          </a:p>
          <a:p>
            <a:pPr marL="800100" lvl="1" indent="-285750">
              <a:buFont typeface="Arial"/>
              <a:buChar char="•"/>
            </a:pPr>
            <a:r>
              <a:rPr lang="ru-RU" dirty="0"/>
              <a:t>Материал: сталь</a:t>
            </a:r>
            <a:endParaRPr lang="en-US" dirty="0"/>
          </a:p>
          <a:p>
            <a:endParaRPr lang="en-US" dirty="0">
              <a:solidFill>
                <a:srgbClr val="66FF66"/>
              </a:solidFill>
            </a:endParaRP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Аэродинамические </a:t>
            </a:r>
            <a:r>
              <a:rPr lang="ru-RU" dirty="0"/>
              <a:t>модели. ОАО НПО «Молния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5" name="Picture 4" descr="G:\ФОТО АДМ\АДМ-5\IMG_62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857" y="1253688"/>
            <a:ext cx="2196297" cy="137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Изображение 26" descr="IMG_9802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768" y="5069485"/>
            <a:ext cx="1990014" cy="84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" descr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64836" y="2834206"/>
            <a:ext cx="1773021" cy="100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Описание: Описание: C:\New folder\IMG_956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00" y="2626752"/>
            <a:ext cx="2202436" cy="12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154" y="1504896"/>
            <a:ext cx="1281117" cy="161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IMG_232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500" y="3842225"/>
            <a:ext cx="1874855" cy="13451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3" descr="IMG_897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202" y="3842225"/>
            <a:ext cx="1457675" cy="12272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5" descr="IMG_233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336" y="3121032"/>
            <a:ext cx="1143446" cy="9081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4" descr="MOLNIA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9864" y="5944179"/>
            <a:ext cx="983343" cy="432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2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MRO Strat Demo expo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5636" y="2609481"/>
            <a:ext cx="1024264" cy="123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6" descr="IMG_5132 (Small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5108" y="1475389"/>
            <a:ext cx="3554791" cy="102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7" name="Oval 7"/>
          <p:cNvSpPr>
            <a:spLocks noChangeArrowheads="1"/>
          </p:cNvSpPr>
          <p:nvPr/>
        </p:nvSpPr>
        <p:spPr bwMode="auto">
          <a:xfrm>
            <a:off x="7811311" y="1683514"/>
            <a:ext cx="1117600" cy="685800"/>
          </a:xfrm>
          <a:prstGeom prst="ellipse">
            <a:avLst/>
          </a:prstGeom>
          <a:noFill/>
          <a:ln w="28575" algn="ctr">
            <a:solidFill>
              <a:srgbClr val="99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Оснастка. Техническое обслуживание и ремонт</a:t>
            </a:r>
            <a:endParaRPr lang="ru-RU" dirty="0"/>
          </a:p>
        </p:txBody>
      </p:sp>
      <p:pic>
        <p:nvPicPr>
          <p:cNvPr id="27" name="Picture 5" descr="MRO Strat Demo expor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5109" y="2595077"/>
            <a:ext cx="2274229" cy="124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IMG_5153 (Small)"/>
          <p:cNvPicPr>
            <a:picLocks noChangeAspect="1" noChangeArrowheads="1"/>
          </p:cNvPicPr>
          <p:nvPr/>
        </p:nvPicPr>
        <p:blipFill>
          <a:blip r:embed="rId6"/>
          <a:srcRect t="14511"/>
          <a:stretch>
            <a:fillRect/>
          </a:stretch>
        </p:blipFill>
        <p:spPr bwMode="auto">
          <a:xfrm>
            <a:off x="9571167" y="3948631"/>
            <a:ext cx="1718733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IMG_5154 (Small)"/>
          <p:cNvPicPr>
            <a:picLocks noChangeAspect="1" noChangeArrowheads="1"/>
          </p:cNvPicPr>
          <p:nvPr/>
        </p:nvPicPr>
        <p:blipFill>
          <a:blip r:embed="rId7"/>
          <a:srcRect t="11612"/>
          <a:stretch>
            <a:fillRect/>
          </a:stretch>
        </p:blipFill>
        <p:spPr bwMode="auto">
          <a:xfrm>
            <a:off x="7719171" y="4943508"/>
            <a:ext cx="1718733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 descr="IMG_5151 (Small)"/>
          <p:cNvPicPr>
            <a:picLocks noChangeAspect="1" noChangeArrowheads="1"/>
          </p:cNvPicPr>
          <p:nvPr/>
        </p:nvPicPr>
        <p:blipFill>
          <a:blip r:embed="rId8"/>
          <a:srcRect t="13438"/>
          <a:stretch>
            <a:fillRect/>
          </a:stretch>
        </p:blipFill>
        <p:spPr bwMode="auto">
          <a:xfrm>
            <a:off x="7735109" y="3937519"/>
            <a:ext cx="171873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1" descr="logo - pryer technolog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9338" y="5747657"/>
            <a:ext cx="1340909" cy="44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84620" y="4499623"/>
            <a:ext cx="6378570" cy="1304278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cs typeface="Arial" pitchFamily="34" charset="0"/>
              </a:rPr>
              <a:t>Материал </a:t>
            </a:r>
            <a:r>
              <a:rPr lang="en-US" sz="2000" dirty="0" smtClean="0">
                <a:cs typeface="Arial" pitchFamily="34" charset="0"/>
              </a:rPr>
              <a:t>ULTEM </a:t>
            </a:r>
            <a:r>
              <a:rPr lang="en-US" sz="2000" dirty="0">
                <a:cs typeface="Arial" pitchFamily="34" charset="0"/>
              </a:rPr>
              <a:t>1010 — </a:t>
            </a:r>
            <a:r>
              <a:rPr lang="ru-RU" sz="2000" dirty="0">
                <a:cs typeface="Arial" pitchFamily="34" charset="0"/>
              </a:rPr>
              <a:t>разработка и проектирование патрубков сложной формы для борьбы с </a:t>
            </a:r>
            <a:r>
              <a:rPr lang="ru-RU" sz="2000" dirty="0" smtClean="0">
                <a:cs typeface="Arial" pitchFamily="34" charset="0"/>
              </a:rPr>
              <a:t>загазованностью (</a:t>
            </a:r>
            <a:r>
              <a:rPr lang="en-US" sz="2000" dirty="0">
                <a:cs typeface="Arial" pitchFamily="34" charset="0"/>
              </a:rPr>
              <a:t>Boeing 787 Dreamliner </a:t>
            </a:r>
            <a:r>
              <a:rPr lang="ru-RU" sz="2000" dirty="0">
                <a:cs typeface="Arial" pitchFamily="34" charset="0"/>
              </a:rPr>
              <a:t>и </a:t>
            </a:r>
            <a:r>
              <a:rPr lang="en-US" sz="2000" dirty="0">
                <a:cs typeface="Arial" pitchFamily="34" charset="0"/>
              </a:rPr>
              <a:t>Airbus A350 XWB</a:t>
            </a:r>
            <a:r>
              <a:rPr lang="ru-RU" sz="2000" dirty="0">
                <a:cs typeface="Arial" pitchFamily="34" charset="0"/>
              </a:rPr>
              <a:t>).</a:t>
            </a:r>
          </a:p>
          <a:p>
            <a:pPr marL="285750" indent="-285750">
              <a:buBlip>
                <a:blip r:embed="rId10"/>
              </a:buBlip>
            </a:pPr>
            <a:r>
              <a:rPr lang="ru-RU" sz="2000" dirty="0" smtClean="0">
                <a:cs typeface="Arial" pitchFamily="34" charset="0"/>
              </a:rPr>
              <a:t>Многие </a:t>
            </a:r>
            <a:r>
              <a:rPr lang="ru-RU" sz="2000" dirty="0">
                <a:cs typeface="Arial" pitchFamily="34" charset="0"/>
              </a:rPr>
              <a:t>детали печатаются за 1 день и имеют стоимость </a:t>
            </a:r>
            <a:r>
              <a:rPr lang="en-US" sz="2000" dirty="0">
                <a:cs typeface="Arial" pitchFamily="34" charset="0"/>
              </a:rPr>
              <a:t>$750 </a:t>
            </a:r>
            <a:r>
              <a:rPr lang="ru-RU" sz="2000" dirty="0">
                <a:cs typeface="Arial" pitchFamily="34" charset="0"/>
              </a:rPr>
              <a:t>(ЧПУ обработка: </a:t>
            </a:r>
            <a:r>
              <a:rPr lang="en-US" sz="2000" dirty="0">
                <a:cs typeface="Arial" pitchFamily="34" charset="0"/>
              </a:rPr>
              <a:t>21</a:t>
            </a:r>
            <a:r>
              <a:rPr lang="ru-RU" sz="2000" dirty="0">
                <a:cs typeface="Arial" pitchFamily="34" charset="0"/>
              </a:rPr>
              <a:t> день, </a:t>
            </a:r>
            <a:r>
              <a:rPr lang="en-US" sz="2000" dirty="0">
                <a:cs typeface="Arial" pitchFamily="34" charset="0"/>
              </a:rPr>
              <a:t>$2000</a:t>
            </a:r>
            <a:r>
              <a:rPr lang="ru-RU" sz="2000" dirty="0">
                <a:cs typeface="Arial" pitchFamily="34" charset="0"/>
              </a:rPr>
              <a:t>)</a:t>
            </a:r>
          </a:p>
          <a:p>
            <a:endParaRPr lang="ru-RU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3" y="1569975"/>
            <a:ext cx="4296008" cy="2756045"/>
          </a:xfrm>
          <a:prstGeom prst="rect">
            <a:avLst/>
          </a:prstGeom>
        </p:spPr>
      </p:pic>
      <p:pic>
        <p:nvPicPr>
          <p:cNvPr id="14" name="Picture 6" descr="UTAS_blue_RG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3" y="5853253"/>
            <a:ext cx="2301777" cy="61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91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388" y="3871207"/>
            <a:ext cx="3538998" cy="2180859"/>
          </a:xfrm>
          <a:prstGeom prst="rect">
            <a:avLst/>
          </a:prstGeom>
          <a:noFill/>
        </p:spPr>
      </p:pic>
      <p:pic>
        <p:nvPicPr>
          <p:cNvPr id="17" name="Рисунок 6" descr="D:\input_output\Пензадизельмаш\291020122458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133" y="1523144"/>
            <a:ext cx="3003710" cy="21923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Макетирование</a:t>
            </a:r>
            <a:endParaRPr lang="ru-RU" dirty="0"/>
          </a:p>
        </p:txBody>
      </p:sp>
      <p:pic>
        <p:nvPicPr>
          <p:cNvPr id="8" name="Picture 2" descr="http://cs618723.vk.me/v618723182/cef8/zVcAAqKOBf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0" y="1523144"/>
            <a:ext cx="3159456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s618723.vk.me/v618723182/cecc/rzDNanqw3w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10" y="3871207"/>
            <a:ext cx="3159456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3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Распределение семейств принтеров</a:t>
            </a:r>
            <a:endParaRPr lang="ru-RU" dirty="0"/>
          </a:p>
        </p:txBody>
      </p:sp>
      <p:pic>
        <p:nvPicPr>
          <p:cNvPr id="84996" name="Picture 4" descr="C:\Users\trubashevsky\Desktop\Таблица принтеров С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62" y="1713904"/>
            <a:ext cx="6938963" cy="46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2498062" y="1357131"/>
            <a:ext cx="2513752" cy="5521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400" b="1" dirty="0">
                <a:solidFill>
                  <a:srgbClr val="00A1DD"/>
                </a:solidFill>
                <a:ea typeface="Roboto Light" panose="02000000000000000000" pitchFamily="2" charset="0"/>
              </a:rPr>
              <a:t>Концептуальное моделирование</a:t>
            </a:r>
            <a:endParaRPr sz="1400" b="1" dirty="0">
              <a:solidFill>
                <a:srgbClr val="00A1DD"/>
              </a:solidFill>
              <a:ea typeface="Roboto Light" panose="02000000000000000000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2423" y="1357131"/>
            <a:ext cx="2415540" cy="11252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lang="ru-RU" sz="1400" b="1" dirty="0" smtClean="0">
                <a:solidFill>
                  <a:srgbClr val="00A1DD"/>
                </a:solidFill>
                <a:ea typeface="Roboto Light" panose="02000000000000000000" pitchFamily="2" charset="0"/>
              </a:rPr>
              <a:t>Проверка </a:t>
            </a:r>
            <a:r>
              <a:rPr lang="ru-RU" sz="1400" b="1" dirty="0">
                <a:solidFill>
                  <a:srgbClr val="00A1DD"/>
                </a:solidFill>
                <a:ea typeface="Roboto Light" panose="02000000000000000000" pitchFamily="2" charset="0"/>
              </a:rPr>
              <a:t>собираемости и функциональных свойств</a:t>
            </a:r>
            <a:endParaRPr sz="1400" b="1" dirty="0">
              <a:solidFill>
                <a:srgbClr val="00A1DD"/>
              </a:solidFill>
              <a:ea typeface="Roboto Light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8800" y="1357132"/>
            <a:ext cx="1549400" cy="7338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400" b="1" dirty="0">
                <a:solidFill>
                  <a:srgbClr val="00A1DD"/>
                </a:solidFill>
                <a:ea typeface="Roboto Light" panose="02000000000000000000" pitchFamily="2" charset="0"/>
              </a:rPr>
              <a:t>Конечные изделия или оснастка</a:t>
            </a:r>
            <a:endParaRPr sz="1400" b="1" dirty="0">
              <a:solidFill>
                <a:srgbClr val="00A1DD"/>
              </a:solidFill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660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54328" y="5243222"/>
            <a:ext cx="4870873" cy="307975"/>
          </a:xfrm>
          <a:custGeom>
            <a:avLst/>
            <a:gdLst/>
            <a:ahLst/>
            <a:cxnLst/>
            <a:rect l="l" t="t" r="r" b="b"/>
            <a:pathLst>
              <a:path w="3653155" h="307975">
                <a:moveTo>
                  <a:pt x="0" y="307975"/>
                </a:moveTo>
                <a:lnTo>
                  <a:pt x="3653155" y="307975"/>
                </a:lnTo>
                <a:lnTo>
                  <a:pt x="3653155" y="0"/>
                </a:lnTo>
                <a:lnTo>
                  <a:pt x="0" y="0"/>
                </a:lnTo>
                <a:lnTo>
                  <a:pt x="0" y="307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Объем рынка аддитивных </a:t>
            </a:r>
            <a:r>
              <a:rPr lang="ru-RU" dirty="0"/>
              <a:t>технологий </a:t>
            </a:r>
            <a:r>
              <a:rPr lang="ru-RU" dirty="0" smtClean="0"/>
              <a:t>и распределение </a:t>
            </a:r>
            <a:r>
              <a:rPr lang="ru-RU" dirty="0"/>
              <a:t>3</a:t>
            </a:r>
            <a:r>
              <a:rPr lang="en-US" dirty="0"/>
              <a:t>D-</a:t>
            </a:r>
            <a:r>
              <a:rPr lang="ru-RU" dirty="0"/>
              <a:t>принтеров </a:t>
            </a:r>
            <a:endParaRPr lang="ru-RU" dirty="0"/>
          </a:p>
        </p:txBody>
      </p:sp>
      <p:pic>
        <p:nvPicPr>
          <p:cNvPr id="9218" name="Picture 2" descr="400-percent-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2146300"/>
            <a:ext cx="5387877" cy="395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0731" y="1951634"/>
            <a:ext cx="93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/>
              <a:t>млрд </a:t>
            </a:r>
            <a:r>
              <a:rPr lang="ru-RU" sz="1600" dirty="0" smtClean="0"/>
              <a:t>$</a:t>
            </a:r>
            <a:endParaRPr lang="ru-RU" sz="1600" dirty="0"/>
          </a:p>
        </p:txBody>
      </p:sp>
      <p:pic>
        <p:nvPicPr>
          <p:cNvPr id="10242" name="Picture 2" descr="2014smcover-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65" y="4039897"/>
            <a:ext cx="1241636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5996036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err="1" smtClean="0"/>
              <a:t>Wohlers</a:t>
            </a:r>
            <a:r>
              <a:rPr lang="en-US" sz="1200" dirty="0" smtClean="0"/>
              <a:t> Associates, Inc.</a:t>
            </a:r>
            <a:endParaRPr lang="ru-RU" sz="1200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22004254"/>
              </p:ext>
            </p:extLst>
          </p:nvPr>
        </p:nvGraphicFramePr>
        <p:xfrm>
          <a:off x="6254328" y="1425363"/>
          <a:ext cx="5191649" cy="3684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54328" y="5479069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13,4</a:t>
            </a:r>
            <a:r>
              <a:rPr lang="en-US" sz="2000" dirty="0" smtClean="0"/>
              <a:t>% </a:t>
            </a:r>
            <a:r>
              <a:rPr lang="ru-RU" sz="2000" dirty="0" smtClean="0"/>
              <a:t>прибыли</a:t>
            </a:r>
            <a:endParaRPr lang="ru-RU" sz="2000" dirty="0"/>
          </a:p>
        </p:txBody>
      </p:sp>
      <p:sp>
        <p:nvSpPr>
          <p:cNvPr id="17" name="Полилиния 16"/>
          <p:cNvSpPr/>
          <p:nvPr/>
        </p:nvSpPr>
        <p:spPr>
          <a:xfrm>
            <a:off x="8216899" y="4121504"/>
            <a:ext cx="861367" cy="1575094"/>
          </a:xfrm>
          <a:custGeom>
            <a:avLst/>
            <a:gdLst>
              <a:gd name="connsiteX0" fmla="*/ 2371411 w 2371411"/>
              <a:gd name="connsiteY0" fmla="*/ 0 h 2552282"/>
              <a:gd name="connsiteX1" fmla="*/ 482320 w 2371411"/>
              <a:gd name="connsiteY1" fmla="*/ 763675 h 2552282"/>
              <a:gd name="connsiteX2" fmla="*/ 823964 w 2371411"/>
              <a:gd name="connsiteY2" fmla="*/ 2170444 h 2552282"/>
              <a:gd name="connsiteX3" fmla="*/ 0 w 2371411"/>
              <a:gd name="connsiteY3" fmla="*/ 2552282 h 2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411" h="2552282">
                <a:moveTo>
                  <a:pt x="2371411" y="0"/>
                </a:moveTo>
                <a:cubicBezTo>
                  <a:pt x="1555819" y="200967"/>
                  <a:pt x="740228" y="401934"/>
                  <a:pt x="482320" y="763675"/>
                </a:cubicBezTo>
                <a:cubicBezTo>
                  <a:pt x="224412" y="1125416"/>
                  <a:pt x="904351" y="1872343"/>
                  <a:pt x="823964" y="2170444"/>
                </a:cubicBezTo>
                <a:cubicBezTo>
                  <a:pt x="743577" y="2468545"/>
                  <a:pt x="83736" y="2520462"/>
                  <a:pt x="0" y="2552282"/>
                </a:cubicBezTo>
              </a:path>
            </a:pathLst>
          </a:custGeom>
          <a:ln w="57150">
            <a:solidFill>
              <a:srgbClr val="FF3300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095088" y="5479069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86,6</a:t>
            </a:r>
            <a:r>
              <a:rPr lang="en-US" sz="2000" dirty="0" smtClean="0"/>
              <a:t>% </a:t>
            </a:r>
            <a:r>
              <a:rPr lang="ru-RU" sz="2000" dirty="0" smtClean="0"/>
              <a:t>прибыли</a:t>
            </a:r>
            <a:endParaRPr lang="ru-RU" sz="2000" dirty="0"/>
          </a:p>
        </p:txBody>
      </p:sp>
      <p:sp>
        <p:nvSpPr>
          <p:cNvPr id="19" name="Полилиния 18"/>
          <p:cNvSpPr/>
          <p:nvPr/>
        </p:nvSpPr>
        <p:spPr>
          <a:xfrm rot="5400000" flipH="1">
            <a:off x="9399862" y="4553830"/>
            <a:ext cx="1262671" cy="587805"/>
          </a:xfrm>
          <a:custGeom>
            <a:avLst/>
            <a:gdLst>
              <a:gd name="connsiteX0" fmla="*/ 2371411 w 2371411"/>
              <a:gd name="connsiteY0" fmla="*/ 0 h 2552282"/>
              <a:gd name="connsiteX1" fmla="*/ 482320 w 2371411"/>
              <a:gd name="connsiteY1" fmla="*/ 763675 h 2552282"/>
              <a:gd name="connsiteX2" fmla="*/ 823964 w 2371411"/>
              <a:gd name="connsiteY2" fmla="*/ 2170444 h 2552282"/>
              <a:gd name="connsiteX3" fmla="*/ 0 w 2371411"/>
              <a:gd name="connsiteY3" fmla="*/ 2552282 h 2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411" h="2552282">
                <a:moveTo>
                  <a:pt x="2371411" y="0"/>
                </a:moveTo>
                <a:cubicBezTo>
                  <a:pt x="1555819" y="200967"/>
                  <a:pt x="740228" y="401934"/>
                  <a:pt x="482320" y="763675"/>
                </a:cubicBezTo>
                <a:cubicBezTo>
                  <a:pt x="224412" y="1125416"/>
                  <a:pt x="904351" y="1872343"/>
                  <a:pt x="823964" y="2170444"/>
                </a:cubicBezTo>
                <a:cubicBezTo>
                  <a:pt x="743577" y="2468545"/>
                  <a:pt x="83736" y="2520462"/>
                  <a:pt x="0" y="2552282"/>
                </a:cubicBezTo>
              </a:path>
            </a:pathLst>
          </a:custGeom>
          <a:ln w="57150">
            <a:solidFill>
              <a:srgbClr val="FF3300"/>
            </a:solidFill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132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69061022"/>
              </p:ext>
            </p:extLst>
          </p:nvPr>
        </p:nvGraphicFramePr>
        <p:xfrm>
          <a:off x="818711" y="1885303"/>
          <a:ext cx="5377770" cy="354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Объем продаж 3</a:t>
            </a:r>
            <a:r>
              <a:rPr lang="en-US" dirty="0" smtClean="0"/>
              <a:t>D-</a:t>
            </a:r>
            <a:r>
              <a:rPr lang="ru-RU" dirty="0" smtClean="0"/>
              <a:t>принтеров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8230" y="5999852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smtClean="0">
                <a:hlinkClick r:id="rId4"/>
              </a:rPr>
              <a:t>Gartner</a:t>
            </a:r>
            <a:r>
              <a:rPr lang="en-US" sz="1200" dirty="0"/>
              <a:t>, Inc</a:t>
            </a:r>
            <a:r>
              <a:rPr lang="en-US" sz="1200" dirty="0" smtClean="0"/>
              <a:t>.</a:t>
            </a:r>
            <a:endParaRPr lang="ru-RU" sz="1200" dirty="0"/>
          </a:p>
        </p:txBody>
      </p:sp>
      <p:pic>
        <p:nvPicPr>
          <p:cNvPr id="6" name="Picture 2" descr="http://wohlersassociates.com/blog/wp-content/uploads/2016/01/fd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2093" r="1637" b="19361"/>
          <a:stretch/>
        </p:blipFill>
        <p:spPr bwMode="auto">
          <a:xfrm>
            <a:off x="6351396" y="1885303"/>
            <a:ext cx="4823208" cy="33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0" y="5996036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err="1" smtClean="0"/>
              <a:t>Wohlers</a:t>
            </a:r>
            <a:r>
              <a:rPr lang="en-US" sz="1200" dirty="0" smtClean="0"/>
              <a:t> Associates, Inc.</a:t>
            </a:r>
            <a:r>
              <a:rPr lang="ru-RU" sz="1200" dirty="0" smtClean="0"/>
              <a:t> 2015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49377" y="1504642"/>
            <a:ext cx="3617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 всем аддитивным технологиям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511332" y="1504642"/>
            <a:ext cx="4551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Технология </a:t>
            </a:r>
            <a:r>
              <a:rPr lang="en-US" sz="1600" dirty="0" smtClean="0"/>
              <a:t>FDM</a:t>
            </a:r>
            <a:r>
              <a:rPr lang="ru-RU" sz="1600" dirty="0"/>
              <a:t>/</a:t>
            </a:r>
            <a:r>
              <a:rPr lang="en-US" sz="1600" dirty="0" smtClean="0"/>
              <a:t>FFF</a:t>
            </a:r>
            <a:r>
              <a:rPr lang="ru-RU" sz="1600" dirty="0" smtClean="0"/>
              <a:t> (</a:t>
            </a:r>
            <a:r>
              <a:rPr lang="ru-RU" sz="1600" dirty="0" err="1"/>
              <a:t>Fused</a:t>
            </a:r>
            <a:r>
              <a:rPr lang="ru-RU" sz="1600" dirty="0"/>
              <a:t> </a:t>
            </a:r>
            <a:r>
              <a:rPr lang="ru-RU" sz="1600" dirty="0" err="1"/>
              <a:t>Filament</a:t>
            </a:r>
            <a:r>
              <a:rPr lang="ru-RU" sz="1600" dirty="0"/>
              <a:t> </a:t>
            </a:r>
            <a:r>
              <a:rPr lang="ru-RU" sz="1600" dirty="0" err="1" smtClean="0"/>
              <a:t>Fabrication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96480" y="5476342"/>
            <a:ext cx="5106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3300"/>
                </a:solidFill>
              </a:rPr>
              <a:t>&gt;</a:t>
            </a:r>
            <a:r>
              <a:rPr lang="ru-RU" sz="2000" b="1" dirty="0" smtClean="0">
                <a:solidFill>
                  <a:srgbClr val="FF3300"/>
                </a:solidFill>
              </a:rPr>
              <a:t>1000 </a:t>
            </a:r>
            <a:r>
              <a:rPr lang="ru-RU" sz="2000" b="1" dirty="0">
                <a:solidFill>
                  <a:srgbClr val="FF3300"/>
                </a:solidFill>
              </a:rPr>
              <a:t>производителей </a:t>
            </a:r>
            <a:r>
              <a:rPr lang="en-US" sz="2000" b="1" dirty="0">
                <a:solidFill>
                  <a:srgbClr val="FF3300"/>
                </a:solidFill>
              </a:rPr>
              <a:t>FDM</a:t>
            </a:r>
            <a:r>
              <a:rPr lang="ru-RU" sz="2000" b="1" dirty="0">
                <a:solidFill>
                  <a:srgbClr val="FF3300"/>
                </a:solidFill>
              </a:rPr>
              <a:t>/</a:t>
            </a:r>
            <a:r>
              <a:rPr lang="en-US" sz="2000" b="1" dirty="0" smtClean="0">
                <a:solidFill>
                  <a:srgbClr val="FF3300"/>
                </a:solidFill>
              </a:rPr>
              <a:t>FFF</a:t>
            </a:r>
            <a:r>
              <a:rPr lang="ru-RU" sz="2000" b="1" dirty="0" smtClean="0">
                <a:solidFill>
                  <a:srgbClr val="FF3300"/>
                </a:solidFill>
              </a:rPr>
              <a:t> устройств</a:t>
            </a:r>
            <a:r>
              <a:rPr lang="ru-RU" sz="2000" b="1" dirty="0">
                <a:solidFill>
                  <a:srgbClr val="FF3300"/>
                </a:solidFill>
              </a:rPr>
              <a:t>!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892" y="3268443"/>
            <a:ext cx="128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Кол-во, шт.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606794" y="3268443"/>
            <a:ext cx="128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Кол-во, шт.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1641700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9493152" y="1925177"/>
            <a:ext cx="1602150" cy="10401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6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321800" y="2965373"/>
            <a:ext cx="1339133" cy="13780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6000">
                <a:schemeClr val="bg2">
                  <a:lumMod val="9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31297" y="4343400"/>
            <a:ext cx="4263329" cy="97314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5600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Распределение материалов по процессам 3</a:t>
            </a:r>
            <a:r>
              <a:rPr lang="en-US" dirty="0" smtClean="0"/>
              <a:t>d-</a:t>
            </a:r>
            <a:r>
              <a:rPr lang="ru-RU" dirty="0" smtClean="0"/>
              <a:t>печати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778280" y="2649906"/>
            <a:ext cx="237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Прочность материала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93151" y="5270997"/>
            <a:ext cx="154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Процесс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417123" y="2242538"/>
            <a:ext cx="167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a typeface="Roboto Light" pitchFamily="2" charset="0"/>
              </a:rPr>
              <a:t>Металл</a:t>
            </a:r>
            <a:endParaRPr lang="ru-RU" dirty="0">
              <a:ea typeface="Roboto Ligh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5241" y="4629919"/>
            <a:ext cx="167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a typeface="Roboto Light" pitchFamily="2" charset="0"/>
              </a:rPr>
              <a:t>Пластик</a:t>
            </a:r>
            <a:endParaRPr lang="ru-RU" sz="2000" dirty="0">
              <a:ea typeface="Roboto Light" pitchFamily="2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346111" y="5640329"/>
            <a:ext cx="4577615" cy="0"/>
          </a:xfrm>
          <a:prstGeom prst="straightConnector1">
            <a:avLst/>
          </a:prstGeom>
          <a:ln w="47625">
            <a:headEnd type="none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17"/>
          <p:cNvCxnSpPr/>
          <p:nvPr/>
        </p:nvCxnSpPr>
        <p:spPr>
          <a:xfrm rot="5400000" flipH="1" flipV="1">
            <a:off x="4335323" y="3642721"/>
            <a:ext cx="4006290" cy="14342"/>
          </a:xfrm>
          <a:prstGeom prst="curvedConnector3">
            <a:avLst>
              <a:gd name="adj1" fmla="val 50000"/>
            </a:avLst>
          </a:prstGeom>
          <a:ln w="47625">
            <a:headEnd type="none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10181" y="3019961"/>
            <a:ext cx="1679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a typeface="Roboto Light" pitchFamily="2" charset="0"/>
              </a:rPr>
              <a:t>Кевлар</a:t>
            </a:r>
          </a:p>
          <a:p>
            <a:pPr algn="ctr"/>
            <a:r>
              <a:rPr lang="ru-RU" sz="2000" spc="-75" dirty="0" smtClean="0">
                <a:ea typeface="Roboto Light" pitchFamily="2" charset="0"/>
                <a:cs typeface="Calibri"/>
              </a:rPr>
              <a:t>Углеволокно</a:t>
            </a:r>
          </a:p>
          <a:p>
            <a:pPr algn="ctr"/>
            <a:r>
              <a:rPr lang="ru-RU" sz="2000" spc="-75" dirty="0" err="1" smtClean="0">
                <a:ea typeface="Roboto Light" pitchFamily="2" charset="0"/>
                <a:cs typeface="Calibri"/>
              </a:rPr>
              <a:t>Графен</a:t>
            </a:r>
            <a:endParaRPr lang="ru-RU" sz="2000" spc="-75" dirty="0" smtClean="0">
              <a:ea typeface="Roboto Light" pitchFamily="2" charset="0"/>
              <a:cs typeface="Calibri"/>
            </a:endParaRPr>
          </a:p>
          <a:p>
            <a:pPr algn="ctr"/>
            <a:r>
              <a:rPr lang="ru-RU" sz="2000" spc="-75" dirty="0" smtClean="0">
                <a:ea typeface="Roboto Light" pitchFamily="2" charset="0"/>
                <a:cs typeface="Calibri"/>
              </a:rPr>
              <a:t>Керамика</a:t>
            </a:r>
            <a:endParaRPr lang="ru-RU" sz="2000" dirty="0">
              <a:ea typeface="Roboto Light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2444" y="5647593"/>
            <a:ext cx="253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Быстрое прототипирование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717761" y="5647593"/>
            <a:ext cx="253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Быстрая</a:t>
            </a:r>
          </a:p>
          <a:p>
            <a:pPr algn="ctr"/>
            <a:r>
              <a:rPr lang="ru-RU" sz="1600" dirty="0" smtClean="0"/>
              <a:t>оснастка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9801667" y="5647593"/>
            <a:ext cx="146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Быстрое</a:t>
            </a:r>
          </a:p>
          <a:p>
            <a:pPr algn="ctr"/>
            <a:r>
              <a:rPr lang="ru-RU" sz="1600" dirty="0" smtClean="0"/>
              <a:t>производство</a:t>
            </a:r>
            <a:endParaRPr lang="ru-RU" sz="16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225872" y="4343400"/>
            <a:ext cx="4593825" cy="0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225872" y="2965372"/>
            <a:ext cx="4593825" cy="0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75614542"/>
              </p:ext>
            </p:extLst>
          </p:nvPr>
        </p:nvGraphicFramePr>
        <p:xfrm>
          <a:off x="708123" y="1463363"/>
          <a:ext cx="5257981" cy="482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152434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8" grpId="0" animBg="1"/>
      <p:bldP spid="3" grpId="0"/>
      <p:bldP spid="4" grpId="0"/>
      <p:bldP spid="7" grpId="0"/>
      <p:bldP spid="8" grpId="0"/>
      <p:bldP spid="13" grpId="0"/>
      <p:bldP spid="14" grpId="0"/>
      <p:bldP spid="15" grpId="0"/>
      <p:bldP spid="16" grpId="0"/>
      <p:bldGraphic spid="2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Кадры</a:t>
            </a:r>
            <a:endParaRPr lang="ru-RU" sz="2400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Инжиниринговые центры для </a:t>
            </a:r>
            <a:r>
              <a:rPr lang="ru-RU" sz="2400" dirty="0">
                <a:cs typeface="Arial" pitchFamily="34" charset="0"/>
              </a:rPr>
              <a:t>разработки и </a:t>
            </a:r>
            <a:r>
              <a:rPr lang="ru-RU" sz="2400" dirty="0" smtClean="0">
                <a:cs typeface="Arial" pitchFamily="34" charset="0"/>
              </a:rPr>
              <a:t>производства 3D-принтеров</a:t>
            </a:r>
            <a:endParaRPr lang="ru-RU" sz="2400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Новые стандарты и нормативные документы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Производство материалов</a:t>
            </a:r>
            <a:endParaRPr lang="ru-RU" sz="2400" dirty="0">
              <a:cs typeface="Arial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Кооперация </a:t>
            </a:r>
            <a:r>
              <a:rPr lang="ru-RU" sz="2400" dirty="0">
                <a:cs typeface="Arial" pitchFamily="34" charset="0"/>
              </a:rPr>
              <a:t>конечных заказчиков, производителей материалов и </a:t>
            </a:r>
            <a:r>
              <a:rPr lang="ru-RU" sz="2400" dirty="0" smtClean="0">
                <a:cs typeface="Arial" pitchFamily="34" charset="0"/>
              </a:rPr>
              <a:t>производителей </a:t>
            </a:r>
            <a:r>
              <a:rPr lang="ru-RU" sz="2400" dirty="0">
                <a:cs typeface="Arial" pitchFamily="34" charset="0"/>
              </a:rPr>
              <a:t>серийного технологического оборудования</a:t>
            </a:r>
          </a:p>
          <a:p>
            <a:pPr marL="285750" indent="-285750">
              <a:buBlip>
                <a:blip r:embed="rId3"/>
              </a:buBlip>
            </a:pPr>
            <a:r>
              <a:rPr lang="ru-RU" sz="2400" dirty="0" smtClean="0">
                <a:cs typeface="Arial" pitchFamily="34" charset="0"/>
              </a:rPr>
              <a:t>Метрологическое обеспечение в </a:t>
            </a:r>
            <a:r>
              <a:rPr lang="ru-RU" sz="2400" dirty="0">
                <a:cs typeface="Arial" pitchFamily="34" charset="0"/>
              </a:rPr>
              <a:t>АП-процессы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Задачи развития аддитивных технологий в РФ</a:t>
            </a:r>
            <a:endParaRPr lang="ru-RU" dirty="0"/>
          </a:p>
        </p:txBody>
      </p:sp>
      <p:pic>
        <p:nvPicPr>
          <p:cNvPr id="3074" name="Picture 2" descr="http://rosnauka.ru/sites/default/files/uploads/publication/preview/4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14" y="3773716"/>
            <a:ext cx="3183970" cy="23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borona.gov.ru/common/modules/photo/uploads/album/120/big/ms1_5393-jpg.jpeg?time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14" y="1484164"/>
            <a:ext cx="3183970" cy="21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5379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hnologika.net/wa-data/public/shop/img/kotushka-color12_ABS-300x2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3" y="3503680"/>
            <a:ext cx="4181377" cy="27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://static12.insales.ru/files/1/7926/1195766/original/fila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6" y="1384300"/>
            <a:ext cx="4805363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Stratasys – один из пионеров в области аддитивных технологий с технологией FDM (</a:t>
            </a:r>
            <a:r>
              <a:rPr lang="ru-RU" dirty="0" err="1"/>
              <a:t>Fused</a:t>
            </a:r>
            <a:r>
              <a:rPr lang="ru-RU" dirty="0"/>
              <a:t> </a:t>
            </a:r>
            <a:r>
              <a:rPr lang="ru-RU" dirty="0" err="1"/>
              <a:t>Deposition</a:t>
            </a:r>
            <a:r>
              <a:rPr lang="ru-RU" dirty="0"/>
              <a:t> </a:t>
            </a:r>
            <a:r>
              <a:rPr lang="ru-RU" dirty="0" err="1"/>
              <a:t>Modeling</a:t>
            </a:r>
            <a:r>
              <a:rPr lang="ru-RU" dirty="0"/>
              <a:t>). </a:t>
            </a:r>
          </a:p>
          <a:p>
            <a:endParaRPr lang="ru-RU" dirty="0"/>
          </a:p>
          <a:p>
            <a:r>
              <a:rPr lang="ru-RU" dirty="0"/>
              <a:t>Успех компании </a:t>
            </a:r>
            <a:r>
              <a:rPr lang="ru-RU" dirty="0" smtClean="0"/>
              <a:t>вдохновил </a:t>
            </a:r>
            <a:r>
              <a:rPr lang="ru-RU" dirty="0"/>
              <a:t>создателей </a:t>
            </a:r>
            <a:r>
              <a:rPr lang="ru-RU" dirty="0" smtClean="0"/>
              <a:t>любительских и полупрофессиональных 3D-принтеров</a:t>
            </a:r>
            <a:r>
              <a:rPr lang="ru-RU" dirty="0"/>
              <a:t>, использующих пластиковую нить в качестве модельного материала.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Материалы для принтеров любительского и полупрофессионального класса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53770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84620" y="1689100"/>
            <a:ext cx="3592740" cy="4114801"/>
          </a:xfrm>
        </p:spPr>
        <p:txBody>
          <a:bodyPr/>
          <a:lstStyle/>
          <a:p>
            <a:r>
              <a:rPr lang="ru-RU" dirty="0" smtClean="0"/>
              <a:t>Пример реализации аддитивной фабрики на основе </a:t>
            </a:r>
            <a:r>
              <a:rPr lang="en-US" dirty="0" smtClean="0"/>
              <a:t>FDM </a:t>
            </a:r>
            <a:r>
              <a:rPr lang="ru-RU" dirty="0" smtClean="0"/>
              <a:t>установок компании </a:t>
            </a:r>
            <a:r>
              <a:rPr lang="en-US" dirty="0" smtClean="0"/>
              <a:t>Stratasys.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Цифровая аддитивная фабрика будущего</a:t>
            </a:r>
          </a:p>
          <a:p>
            <a:endParaRPr lang="ru-RU" dirty="0"/>
          </a:p>
        </p:txBody>
      </p:sp>
      <p:pic>
        <p:nvPicPr>
          <p:cNvPr id="95236" name="Picture 4" descr="http://www.tctmagazine.com/downloads/2656/download/image%201.jpg?cb=93295f8540622cf34d634651233768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77" y="1818640"/>
            <a:ext cx="6281850" cy="41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6172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Применение аддитивных технологий</a:t>
            </a:r>
            <a:endParaRPr lang="ru-RU" dirty="0"/>
          </a:p>
        </p:txBody>
      </p:sp>
      <p:pic>
        <p:nvPicPr>
          <p:cNvPr id="87046" name="Picture 6" descr="http://www.zerohedge.com/sites/default/files/images/user3303/imageroot/2013/10/20131031_3D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11081" r="1544" b="12776"/>
          <a:stretch/>
        </p:blipFill>
        <p:spPr bwMode="auto">
          <a:xfrm>
            <a:off x="866774" y="2124541"/>
            <a:ext cx="4860439" cy="31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tctmagazine.com/downloads/2486/download/applications.jpg?cb=017a71f53df2773bf164e58dbd594bd1&amp;w=720&amp;ar=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2671" r="1774" b="8528"/>
          <a:stretch/>
        </p:blipFill>
        <p:spPr bwMode="auto">
          <a:xfrm>
            <a:off x="6017895" y="2254056"/>
            <a:ext cx="5447118" cy="28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5996036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err="1" smtClean="0"/>
              <a:t>Wohlers</a:t>
            </a:r>
            <a:r>
              <a:rPr lang="en-US" sz="1200" dirty="0" smtClean="0"/>
              <a:t> Associates, Inc.</a:t>
            </a:r>
            <a:r>
              <a:rPr lang="ru-RU" sz="1200" dirty="0" smtClean="0"/>
              <a:t> 2013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179393" y="1593917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 отраслям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12104" y="1593917"/>
            <a:ext cx="325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 областям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495379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Потребление 3</a:t>
            </a:r>
            <a:r>
              <a:rPr lang="en-US" dirty="0" smtClean="0"/>
              <a:t>D-</a:t>
            </a:r>
            <a:r>
              <a:rPr lang="ru-RU" dirty="0" smtClean="0"/>
              <a:t>принтеров по странам</a:t>
            </a:r>
            <a:endParaRPr lang="ru-RU" dirty="0"/>
          </a:p>
        </p:txBody>
      </p:sp>
      <p:pic>
        <p:nvPicPr>
          <p:cNvPr id="87042" name="Picture 2" descr="http://www.tctmagazine.com/downloads/1598/download/bitblt-320x220-40f5024e78feb0dad7d95b476b1866c4e544619a/wohlers.jpg?cb=3834ad0e9bce9b34c5b771d5fa9ac2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4662" r="3681" b="8307"/>
          <a:stretch/>
        </p:blipFill>
        <p:spPr bwMode="auto">
          <a:xfrm>
            <a:off x="2962778" y="1664290"/>
            <a:ext cx="6266443" cy="40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5996036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en-US" sz="1200" dirty="0" err="1" smtClean="0"/>
              <a:t>Wohlers</a:t>
            </a:r>
            <a:r>
              <a:rPr lang="en-US" sz="1200" dirty="0" smtClean="0"/>
              <a:t> Associates, Inc.</a:t>
            </a:r>
            <a:r>
              <a:rPr lang="ru-RU" sz="1200" dirty="0" smtClean="0"/>
              <a:t> 2014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3549385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Проблемы освоения в РФ</a:t>
            </a:r>
            <a:endParaRPr lang="ru-RU" dirty="0"/>
          </a:p>
        </p:txBody>
      </p:sp>
      <p:pic>
        <p:nvPicPr>
          <p:cNvPr id="92162" name="Picture 2" descr="http://kapital-rus.ru/img/2015/articles/282368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" y="1788548"/>
            <a:ext cx="5334000" cy="311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123" y="6014264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Источник: </a:t>
            </a:r>
            <a:r>
              <a:rPr lang="ru-RU" sz="1200" dirty="0"/>
              <a:t>Федеральное интернет-издание «</a:t>
            </a:r>
            <a:r>
              <a:rPr lang="ru-RU" sz="1200" dirty="0">
                <a:hlinkClick r:id="rId3"/>
              </a:rPr>
              <a:t>Капитал Страны</a:t>
            </a:r>
            <a:r>
              <a:rPr lang="ru-RU" sz="1200" dirty="0"/>
              <a:t>» </a:t>
            </a:r>
          </a:p>
        </p:txBody>
      </p:sp>
      <p:pic>
        <p:nvPicPr>
          <p:cNvPr id="92164" name="Picture 4" descr="http://kapital-rus.ru/img/2015/articles/282368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05" y="1788549"/>
            <a:ext cx="4871921" cy="26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169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30732" y="6021614"/>
            <a:ext cx="10730536" cy="3791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rgbClr val="FF0000"/>
                </a:solidFill>
              </a:rPr>
              <a:t>2016 — </a:t>
            </a:r>
            <a:r>
              <a:rPr lang="ru-RU" sz="1400" b="1" dirty="0" err="1">
                <a:solidFill>
                  <a:srgbClr val="FF0000"/>
                </a:solidFill>
              </a:rPr>
              <a:t>Минпромторг</a:t>
            </a:r>
            <a:r>
              <a:rPr lang="ru-RU" sz="1400" b="1" dirty="0" smtClean="0">
                <a:solidFill>
                  <a:srgbClr val="FF0000"/>
                </a:solidFill>
              </a:rPr>
              <a:t>. </a:t>
            </a:r>
            <a:r>
              <a:rPr lang="ru-RU" sz="1400" dirty="0">
                <a:solidFill>
                  <a:srgbClr val="FF0000"/>
                </a:solidFill>
              </a:rPr>
              <a:t>Раздел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госпрограммы по развитию </a:t>
            </a:r>
            <a:r>
              <a:rPr lang="ru-RU" sz="1400" dirty="0" smtClean="0">
                <a:solidFill>
                  <a:srgbClr val="FF0000"/>
                </a:solidFill>
              </a:rPr>
              <a:t>аддитивной промышленности </a:t>
            </a:r>
            <a:r>
              <a:rPr lang="ru-RU" sz="1400" dirty="0">
                <a:solidFill>
                  <a:srgbClr val="FF0000"/>
                </a:solidFill>
              </a:rPr>
              <a:t>и повышению ее </a:t>
            </a:r>
            <a:r>
              <a:rPr lang="ru-RU" sz="1400" dirty="0" smtClean="0">
                <a:solidFill>
                  <a:srgbClr val="FF0000"/>
                </a:solidFill>
              </a:rPr>
              <a:t>конкурентоспособности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Государственная и коммерческая </a:t>
            </a:r>
            <a:r>
              <a:rPr lang="ru-RU" dirty="0" smtClean="0"/>
              <a:t>поддержка аддитивных технологий в РФ </a:t>
            </a:r>
            <a:endParaRPr lang="ru-RU" dirty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701617" y="2671320"/>
            <a:ext cx="2273300" cy="22733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d-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принтеры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514" y="3957507"/>
            <a:ext cx="72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Picaso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44611" y="2172155"/>
            <a:ext cx="924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algn="ctr"/>
            <a:r>
              <a:rPr lang="ru-RU" sz="1600" b="1" dirty="0" err="1" smtClean="0"/>
              <a:t>Росатом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19082" y="5131502"/>
            <a:ext cx="181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/>
              <a:t>Лазерный центр МГТУ им. Баумана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12" y="4996621"/>
            <a:ext cx="181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/>
              <a:t>Университет «</a:t>
            </a:r>
            <a:r>
              <a:rPr lang="ru-RU" sz="1600" b="1" dirty="0" err="1"/>
              <a:t>Станкин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94646" y="4494486"/>
            <a:ext cx="1487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 err="1" smtClean="0"/>
              <a:t>Роскосмос</a:t>
            </a:r>
            <a:endParaRPr lang="ru-RU" sz="1600" b="1" dirty="0"/>
          </a:p>
        </p:txBody>
      </p:sp>
      <p:sp>
        <p:nvSpPr>
          <p:cNvPr id="19" name="Овал 18"/>
          <p:cNvSpPr/>
          <p:nvPr/>
        </p:nvSpPr>
        <p:spPr>
          <a:xfrm>
            <a:off x="5182421" y="2671320"/>
            <a:ext cx="2273300" cy="22733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Центры аддитивных технологий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420921" y="2671320"/>
            <a:ext cx="2273300" cy="22733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Материалы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6759" y="1527457"/>
            <a:ext cx="288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/>
              <a:t>Всероссийский научно-исследовательский институт авиационных материалов (ВИАМ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8585" y="1994212"/>
            <a:ext cx="226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 err="1" smtClean="0"/>
              <a:t>Воронежсельмаш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371323" y="5191319"/>
            <a:ext cx="176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/>
              <a:t>Всероссийский институт легких сплавов (ВИЛС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372148" y="4273149"/>
            <a:ext cx="133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 smtClean="0"/>
              <a:t>ПОЛЕМА</a:t>
            </a:r>
            <a:endParaRPr lang="ru-RU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556759" y="5119731"/>
            <a:ext cx="154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 smtClean="0"/>
              <a:t>Композит</a:t>
            </a:r>
            <a:endParaRPr lang="ru-RU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39659" y="2418919"/>
            <a:ext cx="1197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ru-RU" sz="1600" b="1" dirty="0" err="1" smtClean="0"/>
              <a:t>Нормин</a:t>
            </a:r>
            <a:endParaRPr lang="ru-RU" sz="1600" b="1" dirty="0"/>
          </a:p>
        </p:txBody>
      </p:sp>
      <p:cxnSp>
        <p:nvCxnSpPr>
          <p:cNvPr id="29" name="Прямая со стрелкой 28"/>
          <p:cNvCxnSpPr>
            <a:stCxn id="4" idx="0"/>
            <a:endCxn id="23" idx="2"/>
          </p:cNvCxnSpPr>
          <p:nvPr/>
        </p:nvCxnSpPr>
        <p:spPr>
          <a:xfrm flipH="1" flipV="1">
            <a:off x="1888995" y="2332766"/>
            <a:ext cx="949272" cy="338554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4" idx="7"/>
            <a:endCxn id="10" idx="2"/>
          </p:cNvCxnSpPr>
          <p:nvPr/>
        </p:nvCxnSpPr>
        <p:spPr>
          <a:xfrm flipV="1">
            <a:off x="3642000" y="2510709"/>
            <a:ext cx="564725" cy="493528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6"/>
            <a:endCxn id="18" idx="0"/>
          </p:cNvCxnSpPr>
          <p:nvPr/>
        </p:nvCxnSpPr>
        <p:spPr>
          <a:xfrm>
            <a:off x="3974917" y="3807970"/>
            <a:ext cx="463617" cy="686516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4" idx="4"/>
            <a:endCxn id="14" idx="0"/>
          </p:cNvCxnSpPr>
          <p:nvPr/>
        </p:nvCxnSpPr>
        <p:spPr>
          <a:xfrm>
            <a:off x="2838267" y="4944620"/>
            <a:ext cx="689789" cy="186882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4" idx="3"/>
            <a:endCxn id="16" idx="0"/>
          </p:cNvCxnSpPr>
          <p:nvPr/>
        </p:nvCxnSpPr>
        <p:spPr>
          <a:xfrm flipH="1">
            <a:off x="1584486" y="4611703"/>
            <a:ext cx="450048" cy="384918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4" idx="2"/>
            <a:endCxn id="7" idx="0"/>
          </p:cNvCxnSpPr>
          <p:nvPr/>
        </p:nvCxnSpPr>
        <p:spPr>
          <a:xfrm flipH="1">
            <a:off x="1109543" y="3807970"/>
            <a:ext cx="592074" cy="149537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21" idx="0"/>
            <a:endCxn id="22" idx="2"/>
          </p:cNvCxnSpPr>
          <p:nvPr/>
        </p:nvCxnSpPr>
        <p:spPr>
          <a:xfrm flipH="1" flipV="1">
            <a:off x="8998209" y="2604675"/>
            <a:ext cx="559362" cy="66645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21" idx="6"/>
            <a:endCxn id="27" idx="2"/>
          </p:cNvCxnSpPr>
          <p:nvPr/>
        </p:nvCxnSpPr>
        <p:spPr>
          <a:xfrm flipV="1">
            <a:off x="10694221" y="2757473"/>
            <a:ext cx="344267" cy="1050497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21" idx="5"/>
            <a:endCxn id="25" idx="2"/>
          </p:cNvCxnSpPr>
          <p:nvPr/>
        </p:nvCxnSpPr>
        <p:spPr>
          <a:xfrm>
            <a:off x="10361304" y="4611703"/>
            <a:ext cx="677184" cy="0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21" idx="4"/>
            <a:endCxn id="24" idx="0"/>
          </p:cNvCxnSpPr>
          <p:nvPr/>
        </p:nvCxnSpPr>
        <p:spPr>
          <a:xfrm>
            <a:off x="9557571" y="4944620"/>
            <a:ext cx="695840" cy="246699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21" idx="3"/>
            <a:endCxn id="26" idx="0"/>
          </p:cNvCxnSpPr>
          <p:nvPr/>
        </p:nvCxnSpPr>
        <p:spPr>
          <a:xfrm flipH="1">
            <a:off x="8328968" y="4611703"/>
            <a:ext cx="424870" cy="508028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726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7" grpId="0"/>
      <p:bldP spid="10" grpId="0"/>
      <p:bldP spid="14" grpId="0"/>
      <p:bldP spid="16" grpId="0"/>
      <p:bldP spid="18" grpId="0"/>
      <p:bldP spid="19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53346" y="1631639"/>
            <a:ext cx="6404780" cy="455083"/>
          </a:xfrm>
        </p:spPr>
        <p:txBody>
          <a:bodyPr/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18964" y="2449042"/>
            <a:ext cx="7953949" cy="2817284"/>
          </a:xfrm>
          <a:ln>
            <a:noFill/>
          </a:ln>
        </p:spPr>
        <p:txBody>
          <a:bodyPr/>
          <a:lstStyle/>
          <a:p>
            <a:r>
              <a:rPr lang="ru-RU" sz="1600" dirty="0"/>
              <a:t>143407, г. Красногорск, бульвар Строителей, д.4, стр.1, офис 6</a:t>
            </a:r>
          </a:p>
          <a:p>
            <a:r>
              <a:rPr lang="ru-RU" sz="1600" dirty="0"/>
              <a:t>Тел.: +7 (495) 960-05-53</a:t>
            </a:r>
          </a:p>
          <a:p>
            <a:r>
              <a:rPr lang="ru-RU" sz="1600" dirty="0"/>
              <a:t>Моб.: +7 (916) 950-21-89 </a:t>
            </a:r>
            <a:endParaRPr lang="ru-RU" sz="1600" dirty="0" smtClean="0"/>
          </a:p>
          <a:p>
            <a:r>
              <a:rPr lang="ru-RU" sz="1600" dirty="0" smtClean="0"/>
              <a:t>Факс</a:t>
            </a:r>
            <a:r>
              <a:rPr lang="ru-RU" sz="1600" dirty="0"/>
              <a:t>: +7 (498) 504-07-00</a:t>
            </a:r>
          </a:p>
          <a:p>
            <a:r>
              <a:rPr lang="en-US" sz="1600" dirty="0" smtClean="0"/>
              <a:t>e</a:t>
            </a:r>
            <a:r>
              <a:rPr lang="ru-RU" sz="1600" dirty="0" smtClean="0"/>
              <a:t>-</a:t>
            </a:r>
            <a:r>
              <a:rPr lang="en-US" sz="1600" dirty="0" smtClean="0"/>
              <a:t>m</a:t>
            </a:r>
            <a:r>
              <a:rPr lang="ru-RU" sz="1600" dirty="0" err="1" smtClean="0"/>
              <a:t>ail</a:t>
            </a:r>
            <a:r>
              <a:rPr lang="ru-RU" sz="1600" dirty="0"/>
              <a:t>: info@ddmlab.ru</a:t>
            </a:r>
          </a:p>
          <a:p>
            <a:endParaRPr lang="ru-RU" sz="1600" u="sng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cs typeface="Arial" pitchFamily="34" charset="0"/>
              </a:rPr>
              <a:t>Наша группа </a:t>
            </a:r>
            <a:r>
              <a:rPr lang="ru-RU" sz="1600" dirty="0" err="1" smtClean="0">
                <a:solidFill>
                  <a:schemeClr val="bg1"/>
                </a:solidFill>
                <a:cs typeface="Arial" pitchFamily="34" charset="0"/>
              </a:rPr>
              <a:t>ВКонтакте</a:t>
            </a:r>
            <a:r>
              <a:rPr lang="ru-RU" sz="16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FFC000"/>
                </a:solidFill>
                <a:cs typeface="Arial" pitchFamily="34" charset="0"/>
                <a:hlinkClick r:id="rId2"/>
              </a:rPr>
              <a:t>http</a:t>
            </a:r>
            <a:r>
              <a:rPr lang="ru-RU" sz="1600" dirty="0">
                <a:solidFill>
                  <a:srgbClr val="FFC000"/>
                </a:solidFill>
                <a:cs typeface="Arial" pitchFamily="34" charset="0"/>
                <a:hlinkClick r:id="rId2"/>
              </a:rPr>
              <a:t>://vk.com/ddmlab</a:t>
            </a:r>
            <a:r>
              <a:rPr lang="ru-RU" sz="1600" dirty="0">
                <a:solidFill>
                  <a:srgbClr val="FFC000"/>
                </a:solidFill>
                <a:cs typeface="Arial" pitchFamily="34" charset="0"/>
              </a:rPr>
              <a:t> </a:t>
            </a:r>
          </a:p>
          <a:p>
            <a:endParaRPr lang="en-US" sz="1600" u="sng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" name="Picture 2" descr="C:\Users\trubashevsky\Desktop\ddmlab\q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29" y="4783595"/>
            <a:ext cx="1076971" cy="11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Популярные технологии 3</a:t>
            </a:r>
            <a:r>
              <a:rPr lang="en-US"/>
              <a:t>D-</a:t>
            </a:r>
            <a:r>
              <a:rPr lang="ru-RU" smtClean="0"/>
              <a:t>печати</a:t>
            </a:r>
            <a:endParaRPr lang="ru-RU" dirty="0"/>
          </a:p>
        </p:txBody>
      </p:sp>
      <p:sp>
        <p:nvSpPr>
          <p:cNvPr id="26" name="object 4"/>
          <p:cNvSpPr/>
          <p:nvPr/>
        </p:nvSpPr>
        <p:spPr>
          <a:xfrm>
            <a:off x="4407847" y="4558978"/>
            <a:ext cx="2907923" cy="1452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5"/>
          <p:cNvSpPr txBox="1"/>
          <p:nvPr/>
        </p:nvSpPr>
        <p:spPr>
          <a:xfrm>
            <a:off x="4407847" y="3913635"/>
            <a:ext cx="2985097" cy="6148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5" dirty="0" smtClean="0">
                <a:ea typeface="Roboto Light" pitchFamily="2" charset="0"/>
                <a:cs typeface="Calibri"/>
              </a:rPr>
              <a:t>Селективное лазерное спекание/плавление (</a:t>
            </a:r>
            <a:r>
              <a:rPr sz="1600" b="1" spc="-5" dirty="0" smtClean="0">
                <a:ea typeface="Roboto Light" pitchFamily="2" charset="0"/>
                <a:cs typeface="Calibri"/>
              </a:rPr>
              <a:t>SL</a:t>
            </a:r>
            <a:r>
              <a:rPr sz="1600" b="1" spc="0" dirty="0" smtClean="0">
                <a:ea typeface="Roboto Light" pitchFamily="2" charset="0"/>
                <a:cs typeface="Calibri"/>
              </a:rPr>
              <a:t>S</a:t>
            </a:r>
            <a:r>
              <a:rPr lang="en-US" sz="1600" b="1" dirty="0" smtClean="0">
                <a:ea typeface="Roboto Light" pitchFamily="2" charset="0"/>
                <a:cs typeface="Calibri"/>
              </a:rPr>
              <a:t>/SLM</a:t>
            </a:r>
            <a:r>
              <a:rPr lang="ru-RU" sz="1600" b="1" dirty="0" smtClean="0">
                <a:ea typeface="Roboto Light" pitchFamily="2" charset="0"/>
                <a:cs typeface="Calibri"/>
              </a:rPr>
              <a:t>)</a:t>
            </a:r>
            <a:endParaRPr sz="1600" b="1" dirty="0">
              <a:ea typeface="Roboto Light" pitchFamily="2" charset="0"/>
              <a:cs typeface="Calibri"/>
            </a:endParaRPr>
          </a:p>
        </p:txBody>
      </p:sp>
      <p:sp>
        <p:nvSpPr>
          <p:cNvPr id="28" name="object 6"/>
          <p:cNvSpPr/>
          <p:nvPr/>
        </p:nvSpPr>
        <p:spPr>
          <a:xfrm>
            <a:off x="7944784" y="1999465"/>
            <a:ext cx="2505514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7"/>
          <p:cNvSpPr txBox="1"/>
          <p:nvPr/>
        </p:nvSpPr>
        <p:spPr>
          <a:xfrm>
            <a:off x="7934759" y="1438725"/>
            <a:ext cx="2300541" cy="558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dirty="0">
                <a:ea typeface="Roboto Light" pitchFamily="2" charset="0"/>
              </a:rPr>
              <a:t>Цветная струйная печать (</a:t>
            </a:r>
            <a:r>
              <a:rPr lang="en-US" sz="1600" b="1" dirty="0" smtClean="0">
                <a:ea typeface="Roboto Light" pitchFamily="2" charset="0"/>
              </a:rPr>
              <a:t>CJP</a:t>
            </a:r>
            <a:r>
              <a:rPr lang="ru-RU" sz="1600" b="1" dirty="0" smtClean="0">
                <a:ea typeface="Roboto Light" pitchFamily="2" charset="0"/>
              </a:rPr>
              <a:t> и аналоги</a:t>
            </a:r>
            <a:r>
              <a:rPr lang="en-US" sz="1600" b="1" dirty="0" smtClean="0">
                <a:ea typeface="Roboto Light" pitchFamily="2" charset="0"/>
              </a:rPr>
              <a:t>)</a:t>
            </a:r>
            <a:endParaRPr sz="1600" b="1" dirty="0">
              <a:ea typeface="Roboto Light" pitchFamily="2" charset="0"/>
              <a:cs typeface="Calibri"/>
            </a:endParaRPr>
          </a:p>
        </p:txBody>
      </p:sp>
      <p:sp>
        <p:nvSpPr>
          <p:cNvPr id="31" name="object 8"/>
          <p:cNvSpPr txBox="1"/>
          <p:nvPr/>
        </p:nvSpPr>
        <p:spPr>
          <a:xfrm>
            <a:off x="1104172" y="3899869"/>
            <a:ext cx="2577153" cy="601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5" dirty="0" smtClean="0">
                <a:ea typeface="Roboto Light" pitchFamily="2" charset="0"/>
                <a:cs typeface="Calibri"/>
              </a:rPr>
              <a:t>Масочная проекция (</a:t>
            </a:r>
            <a:r>
              <a:rPr sz="1600" b="1" spc="-5" dirty="0" smtClean="0">
                <a:ea typeface="Roboto Light" pitchFamily="2" charset="0"/>
                <a:cs typeface="Calibri"/>
              </a:rPr>
              <a:t>DL</a:t>
            </a:r>
            <a:r>
              <a:rPr sz="1600" b="1" spc="-10" dirty="0" smtClean="0">
                <a:ea typeface="Roboto Light" pitchFamily="2" charset="0"/>
                <a:cs typeface="Calibri"/>
              </a:rPr>
              <a:t>P</a:t>
            </a:r>
            <a:r>
              <a:rPr lang="ru-RU" sz="1600" b="1" spc="-10" dirty="0" smtClean="0">
                <a:ea typeface="Roboto Light" pitchFamily="2" charset="0"/>
                <a:cs typeface="Calibri"/>
              </a:rPr>
              <a:t> и аналоги)</a:t>
            </a:r>
            <a:endParaRPr sz="1600" b="1" dirty="0">
              <a:ea typeface="Roboto Light" pitchFamily="2" charset="0"/>
              <a:cs typeface="Calibri"/>
            </a:endParaRPr>
          </a:p>
        </p:txBody>
      </p:sp>
      <p:sp>
        <p:nvSpPr>
          <p:cNvPr id="32" name="object 9"/>
          <p:cNvSpPr txBox="1"/>
          <p:nvPr/>
        </p:nvSpPr>
        <p:spPr>
          <a:xfrm>
            <a:off x="1242400" y="1438854"/>
            <a:ext cx="2347865" cy="5580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5" dirty="0" err="1" smtClean="0">
                <a:ea typeface="Roboto Light" pitchFamily="2" charset="0"/>
                <a:cs typeface="Calibri"/>
              </a:rPr>
              <a:t>Стереолитография</a:t>
            </a:r>
            <a:r>
              <a:rPr lang="ru-RU" sz="1600" b="1" spc="-5" dirty="0" smtClean="0">
                <a:ea typeface="Roboto Light" pitchFamily="2" charset="0"/>
                <a:cs typeface="Calibri"/>
              </a:rPr>
              <a:t> (</a:t>
            </a:r>
            <a:r>
              <a:rPr sz="1600" b="1" spc="-5" dirty="0" smtClean="0">
                <a:ea typeface="Roboto Light" pitchFamily="2" charset="0"/>
                <a:cs typeface="Calibri"/>
              </a:rPr>
              <a:t>SL</a:t>
            </a:r>
            <a:r>
              <a:rPr sz="1600" b="1" spc="-15" dirty="0" smtClean="0">
                <a:ea typeface="Roboto Light" pitchFamily="2" charset="0"/>
                <a:cs typeface="Calibri"/>
              </a:rPr>
              <a:t>A</a:t>
            </a:r>
            <a:r>
              <a:rPr lang="ru-RU" sz="1600" b="1" spc="-15" dirty="0" smtClean="0">
                <a:ea typeface="Roboto Light" pitchFamily="2" charset="0"/>
                <a:cs typeface="Calibri"/>
              </a:rPr>
              <a:t>)</a:t>
            </a:r>
            <a:endParaRPr sz="1600" b="1" dirty="0">
              <a:ea typeface="Roboto Light" pitchFamily="2" charset="0"/>
              <a:cs typeface="Calibri"/>
            </a:endParaRPr>
          </a:p>
        </p:txBody>
      </p:sp>
      <p:sp>
        <p:nvSpPr>
          <p:cNvPr id="33" name="object 10"/>
          <p:cNvSpPr/>
          <p:nvPr/>
        </p:nvSpPr>
        <p:spPr>
          <a:xfrm>
            <a:off x="1454282" y="1841318"/>
            <a:ext cx="1997997" cy="1930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11"/>
          <p:cNvSpPr txBox="1"/>
          <p:nvPr/>
        </p:nvSpPr>
        <p:spPr>
          <a:xfrm>
            <a:off x="4407847" y="1438854"/>
            <a:ext cx="2854184" cy="6338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5" dirty="0" smtClean="0">
                <a:ea typeface="Roboto Light" pitchFamily="2" charset="0"/>
                <a:cs typeface="Calibri"/>
              </a:rPr>
              <a:t>Многоструйная печать (</a:t>
            </a:r>
            <a:r>
              <a:rPr lang="en-US" sz="1600" b="1" spc="-15" dirty="0" smtClean="0">
                <a:ea typeface="Roboto Light" pitchFamily="2" charset="0"/>
                <a:cs typeface="Calibri"/>
              </a:rPr>
              <a:t>Polyjet/</a:t>
            </a:r>
            <a:r>
              <a:rPr sz="1600" b="1" spc="-15" dirty="0" smtClean="0">
                <a:ea typeface="Roboto Light" pitchFamily="2" charset="0"/>
                <a:cs typeface="Calibri"/>
              </a:rPr>
              <a:t>MJM</a:t>
            </a:r>
            <a:r>
              <a:rPr lang="ru-RU" sz="1600" b="1" spc="-15" dirty="0" smtClean="0">
                <a:ea typeface="Roboto Light" pitchFamily="2" charset="0"/>
                <a:cs typeface="Calibri"/>
              </a:rPr>
              <a:t>)</a:t>
            </a:r>
            <a:endParaRPr sz="1600" b="1" dirty="0">
              <a:ea typeface="Roboto Light" pitchFamily="2" charset="0"/>
              <a:cs typeface="Calibri"/>
            </a:endParaRPr>
          </a:p>
        </p:txBody>
      </p:sp>
      <p:sp>
        <p:nvSpPr>
          <p:cNvPr id="35" name="object 12"/>
          <p:cNvSpPr/>
          <p:nvPr/>
        </p:nvSpPr>
        <p:spPr>
          <a:xfrm>
            <a:off x="4407846" y="1999465"/>
            <a:ext cx="1041540" cy="143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15"/>
          <p:cNvSpPr/>
          <p:nvPr/>
        </p:nvSpPr>
        <p:spPr>
          <a:xfrm>
            <a:off x="1242400" y="4491287"/>
            <a:ext cx="2023663" cy="1587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12836"/>
          <a:stretch>
            <a:fillRect/>
          </a:stretch>
        </p:blipFill>
        <p:spPr bwMode="auto">
          <a:xfrm>
            <a:off x="7818054" y="4648200"/>
            <a:ext cx="2758973" cy="12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ject 16"/>
          <p:cNvSpPr/>
          <p:nvPr/>
        </p:nvSpPr>
        <p:spPr>
          <a:xfrm>
            <a:off x="5600987" y="2072706"/>
            <a:ext cx="1661044" cy="10199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algn="ctr"/>
            <a:endParaRPr/>
          </a:p>
        </p:txBody>
      </p:sp>
      <p:sp>
        <p:nvSpPr>
          <p:cNvPr id="25" name="object 9"/>
          <p:cNvSpPr txBox="1"/>
          <p:nvPr/>
        </p:nvSpPr>
        <p:spPr>
          <a:xfrm>
            <a:off x="7887261" y="3926863"/>
            <a:ext cx="2447265" cy="6015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5" dirty="0" smtClean="0">
                <a:ea typeface="Roboto Light" pitchFamily="2" charset="0"/>
                <a:cs typeface="Calibri"/>
              </a:rPr>
              <a:t>Послойное наплавление (</a:t>
            </a:r>
            <a:r>
              <a:rPr lang="en-US" sz="1600" b="1" spc="-5" dirty="0" smtClean="0">
                <a:ea typeface="Roboto Light" pitchFamily="2" charset="0"/>
                <a:cs typeface="Calibri"/>
              </a:rPr>
              <a:t>FDM</a:t>
            </a:r>
            <a:r>
              <a:rPr lang="ru-RU" sz="1600" b="1" spc="-5" dirty="0" smtClean="0">
                <a:ea typeface="Roboto Light" pitchFamily="2" charset="0"/>
                <a:cs typeface="Calibri"/>
              </a:rPr>
              <a:t>/</a:t>
            </a:r>
            <a:r>
              <a:rPr lang="en-US" sz="1600" b="1" spc="-5" dirty="0" smtClean="0">
                <a:ea typeface="Roboto Light" pitchFamily="2" charset="0"/>
                <a:cs typeface="Calibri"/>
              </a:rPr>
              <a:t>FFF)</a:t>
            </a:r>
            <a:endParaRPr sz="1600" b="1" dirty="0">
              <a:ea typeface="Roboto Light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46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30" grpId="0"/>
      <p:bldP spid="31" grpId="0"/>
      <p:bldP spid="32" grpId="0"/>
      <p:bldP spid="33" grpId="0" animBg="1"/>
      <p:bldP spid="34" grpId="0"/>
      <p:bldP spid="35" grpId="0" animBg="1"/>
      <p:bldP spid="37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740668" y="1574881"/>
            <a:ext cx="1955705" cy="151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63219" y="2509670"/>
            <a:ext cx="1977449" cy="1838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07001" y="4575111"/>
            <a:ext cx="1945099" cy="1506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R="809625">
              <a:lnSpc>
                <a:spcPct val="100000"/>
              </a:lnSpc>
            </a:pPr>
            <a:r>
              <a:rPr lang="ru-RU" sz="2000" dirty="0" smtClean="0">
                <a:solidFill>
                  <a:srgbClr val="002F54"/>
                </a:solidFill>
              </a:rPr>
              <a:t>P</a:t>
            </a:r>
            <a:r>
              <a:rPr lang="ru-RU" sz="2000" spc="-10" dirty="0" smtClean="0">
                <a:solidFill>
                  <a:srgbClr val="002F54"/>
                </a:solidFill>
              </a:rPr>
              <a:t>o</a:t>
            </a:r>
            <a:r>
              <a:rPr lang="ru-RU" sz="2000" dirty="0" smtClean="0">
                <a:solidFill>
                  <a:srgbClr val="002F54"/>
                </a:solidFill>
              </a:rPr>
              <a:t>ly</a:t>
            </a:r>
            <a:r>
              <a:rPr lang="ru-RU" sz="2000" spc="-10" dirty="0" smtClean="0">
                <a:solidFill>
                  <a:srgbClr val="002F54"/>
                </a:solidFill>
              </a:rPr>
              <a:t>J</a:t>
            </a:r>
            <a:r>
              <a:rPr lang="ru-RU" sz="2000" dirty="0" smtClean="0">
                <a:solidFill>
                  <a:srgbClr val="002F54"/>
                </a:solidFill>
              </a:rPr>
              <a:t>et</a:t>
            </a:r>
            <a:r>
              <a:rPr lang="ru-RU" sz="2000" spc="5" dirty="0" smtClean="0">
                <a:solidFill>
                  <a:srgbClr val="002F54"/>
                </a:solidFill>
              </a:rPr>
              <a:t> </a:t>
            </a:r>
            <a:r>
              <a:rPr lang="ru-RU" sz="2000" dirty="0" smtClean="0">
                <a:solidFill>
                  <a:srgbClr val="002F54"/>
                </a:solidFill>
              </a:rPr>
              <a:t>-</a:t>
            </a:r>
            <a:r>
              <a:rPr lang="ru-RU" sz="2000" spc="-5" dirty="0" smtClean="0">
                <a:solidFill>
                  <a:srgbClr val="002F54"/>
                </a:solidFill>
              </a:rPr>
              <a:t> </a:t>
            </a:r>
            <a:r>
              <a:rPr lang="ru-RU" sz="2000" dirty="0" err="1" smtClean="0">
                <a:solidFill>
                  <a:srgbClr val="002F54"/>
                </a:solidFill>
              </a:rPr>
              <a:t>фотополимеры</a:t>
            </a:r>
            <a:endParaRPr lang="ru-RU" sz="2000" dirty="0" smtClean="0"/>
          </a:p>
          <a:p>
            <a:pPr>
              <a:lnSpc>
                <a:spcPts val="1000"/>
              </a:lnSpc>
              <a:spcBef>
                <a:spcPts val="31"/>
              </a:spcBef>
            </a:pPr>
            <a:endParaRPr lang="ru-RU" sz="900" dirty="0" smtClean="0"/>
          </a:p>
          <a:p>
            <a:pPr marL="618490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5613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Полный реализм в визуализации и имитации</a:t>
            </a:r>
            <a:endParaRPr lang="ru-RU" sz="900" dirty="0" smtClean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§"/>
              <a:tabLst>
                <a:tab pos="10185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От резиноподобных до твердых,</a:t>
            </a:r>
            <a:endParaRPr lang="ru-RU" sz="900" dirty="0" smtClean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§"/>
              <a:tabLst>
                <a:tab pos="1018540" algn="l"/>
              </a:tabLst>
            </a:pPr>
            <a:r>
              <a:rPr lang="ru-RU" sz="2000" spc="-90" dirty="0" smtClean="0">
                <a:solidFill>
                  <a:srgbClr val="002F54"/>
                </a:solidFill>
              </a:rPr>
              <a:t>От непрозрачных до прозрачных,</a:t>
            </a:r>
            <a:endParaRPr lang="ru-RU" sz="2000" dirty="0" smtClean="0"/>
          </a:p>
          <a:p>
            <a:pPr marL="628650" lvl="1">
              <a:lnSpc>
                <a:spcPts val="1000"/>
              </a:lnSpc>
              <a:spcBef>
                <a:spcPts val="32"/>
              </a:spcBef>
              <a:buClr>
                <a:srgbClr val="002F54"/>
              </a:buClr>
              <a:buFont typeface="Wingdings" pitchFamily="2" charset="2"/>
              <a:buChar char="Ø"/>
            </a:pPr>
            <a:endParaRPr lang="ru-RU" sz="900" dirty="0" smtClean="0"/>
          </a:p>
          <a:p>
            <a:pPr marL="618490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5613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Цифровые материалы</a:t>
            </a:r>
            <a:endParaRPr lang="ru-RU" sz="2000" dirty="0" smtClean="0"/>
          </a:p>
          <a:p>
            <a:pPr marL="171450" indent="-171450">
              <a:lnSpc>
                <a:spcPts val="1000"/>
              </a:lnSpc>
              <a:spcBef>
                <a:spcPts val="34"/>
              </a:spcBef>
              <a:buClr>
                <a:srgbClr val="002F54"/>
              </a:buClr>
              <a:buFont typeface="Wingdings" pitchFamily="2" charset="2"/>
              <a:buChar char="Ø"/>
            </a:pPr>
            <a:endParaRPr lang="ru-RU" sz="900" dirty="0" smtClean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§"/>
              <a:tabLst>
                <a:tab pos="10185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Смешивание «на лету»,</a:t>
            </a:r>
            <a:endParaRPr lang="ru-RU" sz="2000" dirty="0" smtClean="0"/>
          </a:p>
          <a:p>
            <a:pPr marL="628650" lvl="1">
              <a:lnSpc>
                <a:spcPts val="600"/>
              </a:lnSpc>
              <a:spcBef>
                <a:spcPts val="0"/>
              </a:spcBef>
              <a:buClr>
                <a:srgbClr val="002F54"/>
              </a:buClr>
              <a:buFont typeface="Wingdings" pitchFamily="2" charset="2"/>
              <a:buChar char="§"/>
            </a:pPr>
            <a:endParaRPr lang="ru-RU" sz="500" dirty="0" smtClean="0"/>
          </a:p>
          <a:p>
            <a:pPr marL="1077595" marR="390525" lvl="1" indent="-342900">
              <a:lnSpc>
                <a:spcPct val="114999"/>
              </a:lnSpc>
              <a:buClr>
                <a:srgbClr val="002F54"/>
              </a:buClr>
              <a:buFont typeface="Wingdings" pitchFamily="2" charset="2"/>
              <a:buChar char="§"/>
              <a:tabLst>
                <a:tab pos="10185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За одно построение несколько материалов,</a:t>
            </a:r>
            <a:endParaRPr lang="ru-RU" sz="900" dirty="0" smtClean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§"/>
              <a:tabLst>
                <a:tab pos="1018540" algn="l"/>
              </a:tabLst>
            </a:pPr>
            <a:r>
              <a:rPr lang="ru-RU" sz="2000" dirty="0" smtClean="0">
                <a:solidFill>
                  <a:srgbClr val="002F54"/>
                </a:solidFill>
              </a:rPr>
              <a:t>В одном изделии – до </a:t>
            </a:r>
            <a:r>
              <a:rPr lang="en-US" sz="2000" dirty="0" smtClean="0">
                <a:solidFill>
                  <a:srgbClr val="002F54"/>
                </a:solidFill>
              </a:rPr>
              <a:t>82</a:t>
            </a:r>
            <a:r>
              <a:rPr lang="ru-RU" sz="2000" dirty="0" smtClean="0">
                <a:solidFill>
                  <a:srgbClr val="002F54"/>
                </a:solidFill>
              </a:rPr>
              <a:t> различных материалов и цветов</a:t>
            </a:r>
            <a:endParaRPr lang="ru-RU" sz="2000" dirty="0" smtClean="0"/>
          </a:p>
          <a:p>
            <a:endParaRPr lang="ru-RU" sz="120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Материалы </a:t>
            </a:r>
            <a:r>
              <a:rPr lang="en-US" dirty="0"/>
              <a:t>Polyjet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835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802950" y="1442912"/>
            <a:ext cx="2423137" cy="3181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09092" y="4218100"/>
            <a:ext cx="2449407" cy="1924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ru-RU" sz="2000" dirty="0">
                <a:solidFill>
                  <a:srgbClr val="002F54"/>
                </a:solidFill>
              </a:rPr>
              <a:t>F</a:t>
            </a:r>
            <a:r>
              <a:rPr lang="ru-RU" sz="2000" spc="-10" dirty="0">
                <a:solidFill>
                  <a:srgbClr val="002F54"/>
                </a:solidFill>
              </a:rPr>
              <a:t>D</a:t>
            </a:r>
            <a:r>
              <a:rPr lang="ru-RU" sz="2000" dirty="0">
                <a:solidFill>
                  <a:srgbClr val="002F54"/>
                </a:solidFill>
              </a:rPr>
              <a:t>M</a:t>
            </a:r>
            <a:r>
              <a:rPr lang="ru-RU" sz="2000" spc="5" dirty="0">
                <a:solidFill>
                  <a:srgbClr val="002F54"/>
                </a:solidFill>
              </a:rPr>
              <a:t> </a:t>
            </a:r>
            <a:r>
              <a:rPr lang="ru-RU" sz="2000" spc="-20" dirty="0">
                <a:solidFill>
                  <a:srgbClr val="002F54"/>
                </a:solidFill>
              </a:rPr>
              <a:t>инженерные </a:t>
            </a:r>
            <a:r>
              <a:rPr lang="ru-RU" sz="2000" dirty="0">
                <a:solidFill>
                  <a:srgbClr val="002F54"/>
                </a:solidFill>
              </a:rPr>
              <a:t>термопластики</a:t>
            </a:r>
            <a:r>
              <a:rPr lang="ru-RU" sz="2000" dirty="0"/>
              <a:t> - </a:t>
            </a:r>
            <a:r>
              <a:rPr lang="ru-RU" sz="2000" dirty="0">
                <a:solidFill>
                  <a:srgbClr val="002F54"/>
                </a:solidFill>
              </a:rPr>
              <a:t>«Продвинутая» функциональность</a:t>
            </a:r>
            <a:endParaRPr lang="ru-RU" sz="2000" dirty="0"/>
          </a:p>
          <a:p>
            <a:pPr marL="285750" indent="-285750">
              <a:lnSpc>
                <a:spcPts val="1300"/>
              </a:lnSpc>
              <a:spcBef>
                <a:spcPts val="19"/>
              </a:spcBef>
              <a:buClr>
                <a:srgbClr val="002F54"/>
              </a:buClr>
              <a:buFont typeface="Wingdings" pitchFamily="2" charset="2"/>
              <a:buChar char="Ø"/>
            </a:pPr>
            <a:endParaRPr lang="ru-RU" sz="1200" dirty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r>
              <a:rPr lang="ru-RU" sz="2000" dirty="0">
                <a:solidFill>
                  <a:srgbClr val="002F54"/>
                </a:solidFill>
              </a:rPr>
              <a:t>От A</a:t>
            </a:r>
            <a:r>
              <a:rPr lang="ru-RU" sz="2000" spc="-10" dirty="0">
                <a:solidFill>
                  <a:srgbClr val="002F54"/>
                </a:solidFill>
              </a:rPr>
              <a:t>B</a:t>
            </a:r>
            <a:r>
              <a:rPr lang="ru-RU" sz="2000" dirty="0">
                <a:solidFill>
                  <a:srgbClr val="002F54"/>
                </a:solidFill>
              </a:rPr>
              <a:t>S до </a:t>
            </a:r>
            <a:r>
              <a:rPr lang="ru-RU" sz="2000" spc="-10" dirty="0">
                <a:solidFill>
                  <a:srgbClr val="002F54"/>
                </a:solidFill>
              </a:rPr>
              <a:t>U</a:t>
            </a:r>
            <a:r>
              <a:rPr lang="ru-RU" sz="2000" spc="-185" dirty="0">
                <a:solidFill>
                  <a:srgbClr val="002F54"/>
                </a:solidFill>
              </a:rPr>
              <a:t>L</a:t>
            </a:r>
            <a:r>
              <a:rPr lang="ru-RU" sz="2000" dirty="0">
                <a:solidFill>
                  <a:srgbClr val="002F54"/>
                </a:solidFill>
              </a:rPr>
              <a:t>T</a:t>
            </a:r>
            <a:r>
              <a:rPr lang="ru-RU" sz="2000" spc="-10" dirty="0">
                <a:solidFill>
                  <a:srgbClr val="002F54"/>
                </a:solidFill>
              </a:rPr>
              <a:t>E</a:t>
            </a:r>
            <a:r>
              <a:rPr lang="ru-RU" sz="2000" dirty="0">
                <a:solidFill>
                  <a:srgbClr val="002F54"/>
                </a:solidFill>
              </a:rPr>
              <a:t>M,</a:t>
            </a:r>
            <a:endParaRPr lang="ru-RU" sz="2000" dirty="0"/>
          </a:p>
          <a:p>
            <a:pPr marL="742950" lvl="1" indent="-285750">
              <a:lnSpc>
                <a:spcPts val="1300"/>
              </a:lnSpc>
              <a:spcBef>
                <a:spcPts val="22"/>
              </a:spcBef>
              <a:buClr>
                <a:srgbClr val="002F54"/>
              </a:buClr>
              <a:buFont typeface="Wingdings" pitchFamily="2" charset="2"/>
              <a:buChar char="Ø"/>
            </a:pPr>
            <a:endParaRPr lang="ru-RU" sz="1200" dirty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r>
              <a:rPr lang="ru-RU" sz="2000" dirty="0">
                <a:solidFill>
                  <a:srgbClr val="002F54"/>
                </a:solidFill>
              </a:rPr>
              <a:t>Удовлетворение требованиям специализированных применений,</a:t>
            </a:r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endParaRPr lang="ru-RU" sz="1200" dirty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r>
              <a:rPr lang="ru-RU" sz="2000" dirty="0">
                <a:solidFill>
                  <a:srgbClr val="002F54"/>
                </a:solidFill>
              </a:rPr>
              <a:t>Прочность, долговечность,</a:t>
            </a:r>
            <a:endParaRPr lang="ru-RU" sz="2000" dirty="0"/>
          </a:p>
          <a:p>
            <a:pPr marL="742950" lvl="1" indent="-285750">
              <a:lnSpc>
                <a:spcPts val="1300"/>
              </a:lnSpc>
              <a:spcBef>
                <a:spcPts val="22"/>
              </a:spcBef>
              <a:buClr>
                <a:srgbClr val="002F54"/>
              </a:buClr>
              <a:buFont typeface="Wingdings" pitchFamily="2" charset="2"/>
              <a:buChar char="Ø"/>
            </a:pPr>
            <a:endParaRPr lang="ru-RU" sz="1200" dirty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r>
              <a:rPr lang="ru-RU" sz="2000" dirty="0">
                <a:solidFill>
                  <a:srgbClr val="002F54"/>
                </a:solidFill>
              </a:rPr>
              <a:t>Высокая химическая и тепловая сопротивляемость,</a:t>
            </a:r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endParaRPr lang="ru-RU" sz="1200" dirty="0"/>
          </a:p>
          <a:p>
            <a:pPr marL="1077595" lvl="1" indent="-342900">
              <a:lnSpc>
                <a:spcPct val="100000"/>
              </a:lnSpc>
              <a:buClr>
                <a:srgbClr val="002F54"/>
              </a:buClr>
              <a:buFont typeface="Wingdings" pitchFamily="2" charset="2"/>
              <a:buChar char="Ø"/>
              <a:tabLst>
                <a:tab pos="1018540" algn="l"/>
              </a:tabLst>
            </a:pPr>
            <a:r>
              <a:rPr lang="ru-RU" sz="2000" dirty="0">
                <a:solidFill>
                  <a:srgbClr val="002F54"/>
                </a:solidFill>
              </a:rPr>
              <a:t>Сертификация </a:t>
            </a:r>
            <a:r>
              <a:rPr lang="ru-RU" sz="2000" dirty="0" smtClean="0">
                <a:solidFill>
                  <a:srgbClr val="002F54"/>
                </a:solidFill>
              </a:rPr>
              <a:t>по F</a:t>
            </a:r>
            <a:r>
              <a:rPr lang="ru-RU" sz="2000" spc="-10" dirty="0" smtClean="0">
                <a:solidFill>
                  <a:srgbClr val="002F54"/>
                </a:solidFill>
              </a:rPr>
              <a:t>S</a:t>
            </a:r>
            <a:r>
              <a:rPr lang="ru-RU" sz="2000" dirty="0" smtClean="0">
                <a:solidFill>
                  <a:srgbClr val="002F54"/>
                </a:solidFill>
              </a:rPr>
              <a:t>T и др.</a:t>
            </a:r>
            <a:endParaRPr lang="ru-RU" sz="20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Материалы </a:t>
            </a:r>
            <a:r>
              <a:rPr lang="en-US" dirty="0"/>
              <a:t>FDM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603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Обзор </a:t>
            </a:r>
            <a:r>
              <a:rPr lang="ru-RU" dirty="0" smtClean="0"/>
              <a:t>материалов</a:t>
            </a:r>
            <a:endParaRPr lang="ru-RU" dirty="0"/>
          </a:p>
        </p:txBody>
      </p:sp>
      <p:sp>
        <p:nvSpPr>
          <p:cNvPr id="105" name="object 52"/>
          <p:cNvSpPr txBox="1"/>
          <p:nvPr/>
        </p:nvSpPr>
        <p:spPr>
          <a:xfrm>
            <a:off x="7580068" y="2814318"/>
            <a:ext cx="4064000" cy="1370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buClr>
                <a:srgbClr val="0D2342"/>
              </a:buClr>
              <a:tabLst>
                <a:tab pos="184785" algn="l"/>
              </a:tabLst>
            </a:pPr>
            <a:r>
              <a:rPr lang="en-US" sz="1200" b="1" dirty="0">
                <a:solidFill>
                  <a:srgbClr val="0D2342"/>
                </a:solidFill>
                <a:cs typeface="Arial"/>
              </a:rPr>
              <a:t>FDM</a:t>
            </a:r>
            <a:r>
              <a:rPr lang="en-US" sz="1200" b="1" spc="5" dirty="0">
                <a:solidFill>
                  <a:srgbClr val="0D2342"/>
                </a:solidFill>
                <a:cs typeface="Arial"/>
              </a:rPr>
              <a:t> </a:t>
            </a:r>
            <a:r>
              <a:rPr lang="ru-RU" sz="1200" b="1" dirty="0">
                <a:solidFill>
                  <a:srgbClr val="0D2342"/>
                </a:solidFill>
                <a:cs typeface="Arial"/>
              </a:rPr>
              <a:t>термопластики (</a:t>
            </a:r>
            <a:r>
              <a:rPr lang="ru-RU" sz="1200" b="1" spc="-5" dirty="0">
                <a:solidFill>
                  <a:srgbClr val="0D2342"/>
                </a:solidFill>
                <a:cs typeface="Arial"/>
              </a:rPr>
              <a:t>универсальность</a:t>
            </a:r>
            <a:r>
              <a:rPr lang="ru-RU" sz="1200" b="1" dirty="0" smtClean="0">
                <a:solidFill>
                  <a:srgbClr val="0D2342"/>
                </a:solidFill>
                <a:cs typeface="Arial"/>
              </a:rPr>
              <a:t>):</a:t>
            </a:r>
            <a:endParaRPr lang="ru-RU" sz="1200" spc="0" dirty="0" smtClean="0">
              <a:solidFill>
                <a:srgbClr val="0D2342"/>
              </a:solidFill>
              <a:cs typeface="Arial"/>
            </a:endParaRPr>
          </a:p>
          <a:p>
            <a:pPr marL="184785" indent="-17272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Настоящие термопластики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dirty="0" smtClean="0">
                <a:solidFill>
                  <a:srgbClr val="0D2342"/>
                </a:solidFill>
                <a:cs typeface="Arial"/>
              </a:rPr>
              <a:t>Улучшенные функциональные свойства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Прочные, жесткие и надежные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Стабильные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Экономически эффективные</a:t>
            </a:r>
            <a:endParaRPr sz="1200" dirty="0">
              <a:cs typeface="Arial"/>
            </a:endParaRPr>
          </a:p>
        </p:txBody>
      </p:sp>
      <p:sp>
        <p:nvSpPr>
          <p:cNvPr id="106" name="object 54"/>
          <p:cNvSpPr txBox="1"/>
          <p:nvPr/>
        </p:nvSpPr>
        <p:spPr>
          <a:xfrm>
            <a:off x="8516725" y="4525104"/>
            <a:ext cx="3319676" cy="13009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buClr>
                <a:srgbClr val="0D2342"/>
              </a:buClr>
              <a:tabLst>
                <a:tab pos="186055" algn="l"/>
              </a:tabLst>
            </a:pPr>
            <a:r>
              <a:rPr lang="en-US" sz="1200" b="1" dirty="0">
                <a:solidFill>
                  <a:srgbClr val="0D2342"/>
                </a:solidFill>
                <a:cs typeface="Arial"/>
              </a:rPr>
              <a:t>Pol</a:t>
            </a:r>
            <a:r>
              <a:rPr lang="en-US" sz="1200" b="1" spc="-30" dirty="0">
                <a:solidFill>
                  <a:srgbClr val="0D2342"/>
                </a:solidFill>
                <a:cs typeface="Arial"/>
              </a:rPr>
              <a:t>y</a:t>
            </a:r>
            <a:r>
              <a:rPr lang="en-US" sz="1200" b="1" dirty="0">
                <a:solidFill>
                  <a:srgbClr val="0D2342"/>
                </a:solidFill>
                <a:cs typeface="Arial"/>
              </a:rPr>
              <a:t>Jet</a:t>
            </a:r>
            <a:r>
              <a:rPr lang="en-US" sz="1200" b="1" spc="10" dirty="0">
                <a:solidFill>
                  <a:srgbClr val="0D2342"/>
                </a:solidFill>
                <a:cs typeface="Arial"/>
              </a:rPr>
              <a:t> </a:t>
            </a:r>
            <a:r>
              <a:rPr lang="ru-RU" sz="1200" b="1" dirty="0" err="1">
                <a:solidFill>
                  <a:srgbClr val="0D2342"/>
                </a:solidFill>
                <a:cs typeface="Arial"/>
              </a:rPr>
              <a:t>фотополимеры</a:t>
            </a:r>
            <a:r>
              <a:rPr lang="ru-RU" sz="1200" b="1" dirty="0">
                <a:solidFill>
                  <a:srgbClr val="0D2342"/>
                </a:solidFill>
                <a:cs typeface="Arial"/>
              </a:rPr>
              <a:t> (</a:t>
            </a:r>
            <a:r>
              <a:rPr lang="ru-RU" sz="1200" b="1" spc="-5" dirty="0">
                <a:solidFill>
                  <a:srgbClr val="0D2342"/>
                </a:solidFill>
                <a:cs typeface="Arial"/>
              </a:rPr>
              <a:t>точность</a:t>
            </a:r>
            <a:r>
              <a:rPr lang="ru-RU" sz="1200" b="1" dirty="0" smtClean="0">
                <a:solidFill>
                  <a:srgbClr val="0D2342"/>
                </a:solidFill>
                <a:cs typeface="Arial"/>
              </a:rPr>
              <a:t>):</a:t>
            </a:r>
            <a:endParaRPr lang="ru-RU" sz="1200" spc="0" dirty="0" smtClean="0">
              <a:solidFill>
                <a:srgbClr val="0D2342"/>
              </a:solidFill>
              <a:cs typeface="Arial"/>
            </a:endParaRPr>
          </a:p>
          <a:p>
            <a:pPr marL="186055" indent="-17399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605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Имитация пластиков и эластомеров</a:t>
            </a:r>
            <a:endParaRPr sz="1200" dirty="0">
              <a:cs typeface="Arial"/>
            </a:endParaRPr>
          </a:p>
          <a:p>
            <a:pPr marL="186055" indent="-17399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605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Универсальность </a:t>
            </a:r>
            <a:r>
              <a:rPr lang="ru-RU" sz="1200" spc="0" dirty="0" err="1" smtClean="0">
                <a:solidFill>
                  <a:srgbClr val="0D2342"/>
                </a:solidFill>
                <a:cs typeface="Arial"/>
              </a:rPr>
              <a:t>прототипирования</a:t>
            </a:r>
            <a:endParaRPr sz="1200" dirty="0">
              <a:cs typeface="Arial"/>
            </a:endParaRPr>
          </a:p>
          <a:p>
            <a:pPr marL="186055" indent="-17399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605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Печать двух материалов одноврем</a:t>
            </a:r>
            <a:r>
              <a:rPr lang="ru-RU" sz="1200" dirty="0" smtClean="0">
                <a:solidFill>
                  <a:srgbClr val="0D2342"/>
                </a:solidFill>
                <a:cs typeface="Arial"/>
              </a:rPr>
              <a:t>е</a:t>
            </a: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нно</a:t>
            </a:r>
            <a:endParaRPr sz="1200" dirty="0">
              <a:cs typeface="Arial"/>
            </a:endParaRPr>
          </a:p>
          <a:p>
            <a:pPr marL="186055" indent="-17399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605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Высокая точность и деталировка</a:t>
            </a:r>
            <a:endParaRPr sz="1200" dirty="0">
              <a:cs typeface="Arial"/>
            </a:endParaRPr>
          </a:p>
          <a:p>
            <a:pPr marL="186055" indent="-17399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605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Качественные поверхности</a:t>
            </a:r>
            <a:endParaRPr sz="1200" dirty="0">
              <a:cs typeface="Arial"/>
            </a:endParaRPr>
          </a:p>
        </p:txBody>
      </p:sp>
      <p:sp>
        <p:nvSpPr>
          <p:cNvPr id="107" name="object 52"/>
          <p:cNvSpPr txBox="1"/>
          <p:nvPr/>
        </p:nvSpPr>
        <p:spPr>
          <a:xfrm>
            <a:off x="6680644" y="1458959"/>
            <a:ext cx="2899139" cy="1370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buClr>
                <a:srgbClr val="0D2342"/>
              </a:buClr>
              <a:tabLst>
                <a:tab pos="184785" algn="l"/>
              </a:tabLst>
            </a:pPr>
            <a:r>
              <a:rPr lang="en-US" sz="1200" b="1" dirty="0">
                <a:solidFill>
                  <a:srgbClr val="0D2342"/>
                </a:solidFill>
                <a:cs typeface="Arial"/>
              </a:rPr>
              <a:t>SLM </a:t>
            </a:r>
            <a:r>
              <a:rPr lang="ru-RU" sz="1200" b="1" dirty="0">
                <a:solidFill>
                  <a:srgbClr val="0D2342"/>
                </a:solidFill>
                <a:cs typeface="Arial"/>
              </a:rPr>
              <a:t>металлы (</a:t>
            </a:r>
            <a:r>
              <a:rPr lang="ru-RU" sz="1200" b="1" dirty="0" err="1">
                <a:solidFill>
                  <a:srgbClr val="0D2342"/>
                </a:solidFill>
                <a:cs typeface="Arial"/>
              </a:rPr>
              <a:t>нагруженность</a:t>
            </a:r>
            <a:r>
              <a:rPr lang="ru-RU" sz="1200" b="1" dirty="0" smtClean="0">
                <a:solidFill>
                  <a:srgbClr val="0D2342"/>
                </a:solidFill>
                <a:cs typeface="Arial"/>
              </a:rPr>
              <a:t>)</a:t>
            </a:r>
            <a:endParaRPr lang="ru-RU" sz="1200" spc="0" dirty="0" smtClean="0">
              <a:solidFill>
                <a:srgbClr val="0D2342"/>
              </a:solidFill>
              <a:cs typeface="Arial"/>
            </a:endParaRPr>
          </a:p>
          <a:p>
            <a:pPr marL="184785" indent="-172720">
              <a:lnSpc>
                <a:spcPct val="100000"/>
              </a:lnSpc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Настоящие металлы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dirty="0" smtClean="0">
                <a:solidFill>
                  <a:srgbClr val="0D2342"/>
                </a:solidFill>
                <a:cs typeface="Arial"/>
              </a:rPr>
              <a:t>Функциональные свойства металлов</a:t>
            </a:r>
            <a:endParaRPr sz="1200" dirty="0"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285"/>
              </a:spcBef>
              <a:buClr>
                <a:srgbClr val="0D2342"/>
              </a:buClr>
              <a:buFont typeface="Arial"/>
              <a:buChar char="•"/>
              <a:tabLst>
                <a:tab pos="184785" algn="l"/>
              </a:tabLst>
            </a:pPr>
            <a:r>
              <a:rPr lang="ru-RU" sz="1200" spc="0" dirty="0" smtClean="0">
                <a:solidFill>
                  <a:srgbClr val="0D2342"/>
                </a:solidFill>
                <a:cs typeface="Arial"/>
              </a:rPr>
              <a:t>Наиболее прочные и надежные для нагруженных промышленных применений</a:t>
            </a:r>
            <a:endParaRPr sz="1200" dirty="0">
              <a:cs typeface="Arial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17505" y="1607144"/>
            <a:ext cx="7647850" cy="4459031"/>
            <a:chOff x="717505" y="1607144"/>
            <a:chExt cx="7647850" cy="4459031"/>
          </a:xfrm>
        </p:grpSpPr>
        <p:sp>
          <p:nvSpPr>
            <p:cNvPr id="9" name="object 8"/>
            <p:cNvSpPr/>
            <p:nvPr/>
          </p:nvSpPr>
          <p:spPr>
            <a:xfrm>
              <a:off x="717505" y="1692192"/>
              <a:ext cx="282382" cy="4373983"/>
            </a:xfrm>
            <a:custGeom>
              <a:avLst/>
              <a:gdLst/>
              <a:ahLst/>
              <a:cxnLst/>
              <a:rect l="l" t="t" r="r" b="b"/>
              <a:pathLst>
                <a:path w="219456" h="3399282">
                  <a:moveTo>
                    <a:pt x="110350" y="0"/>
                  </a:moveTo>
                  <a:lnTo>
                    <a:pt x="0" y="83210"/>
                  </a:lnTo>
                  <a:lnTo>
                    <a:pt x="0" y="3399282"/>
                  </a:lnTo>
                  <a:lnTo>
                    <a:pt x="219456" y="3399282"/>
                  </a:lnTo>
                  <a:lnTo>
                    <a:pt x="219456" y="83210"/>
                  </a:lnTo>
                  <a:lnTo>
                    <a:pt x="110350" y="0"/>
                  </a:lnTo>
                  <a:close/>
                </a:path>
              </a:pathLst>
            </a:custGeom>
            <a:solidFill>
              <a:srgbClr val="D0D1D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073603" y="4156803"/>
              <a:ext cx="7281359" cy="1256601"/>
            </a:xfrm>
            <a:custGeom>
              <a:avLst/>
              <a:gdLst/>
              <a:ahLst/>
              <a:cxnLst/>
              <a:rect l="l" t="t" r="r" b="b"/>
              <a:pathLst>
                <a:path w="5658777" h="976579">
                  <a:moveTo>
                    <a:pt x="0" y="976579"/>
                  </a:moveTo>
                  <a:lnTo>
                    <a:pt x="5658777" y="976579"/>
                  </a:lnTo>
                  <a:lnTo>
                    <a:pt x="5658777" y="0"/>
                  </a:lnTo>
                  <a:lnTo>
                    <a:pt x="0" y="0"/>
                  </a:lnTo>
                  <a:lnTo>
                    <a:pt x="0" y="9765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99FF">
                    <a:shade val="30000"/>
                    <a:satMod val="115000"/>
                  </a:srgbClr>
                </a:gs>
                <a:gs pos="50000">
                  <a:srgbClr val="0099FF">
                    <a:shade val="67500"/>
                    <a:satMod val="115000"/>
                  </a:srgbClr>
                </a:gs>
                <a:gs pos="100000">
                  <a:srgbClr val="0099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988976" y="2926235"/>
              <a:ext cx="5440204" cy="1186937"/>
            </a:xfrm>
            <a:custGeom>
              <a:avLst/>
              <a:gdLst/>
              <a:ahLst/>
              <a:cxnLst/>
              <a:rect l="l" t="t" r="r" b="b"/>
              <a:pathLst>
                <a:path w="4227906" h="922439">
                  <a:moveTo>
                    <a:pt x="0" y="922439"/>
                  </a:moveTo>
                  <a:lnTo>
                    <a:pt x="4227906" y="922439"/>
                  </a:lnTo>
                  <a:lnTo>
                    <a:pt x="4227906" y="0"/>
                  </a:lnTo>
                  <a:lnTo>
                    <a:pt x="0" y="0"/>
                  </a:lnTo>
                  <a:lnTo>
                    <a:pt x="0" y="9224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2893939" y="1607144"/>
              <a:ext cx="3640671" cy="1286080"/>
            </a:xfrm>
            <a:custGeom>
              <a:avLst/>
              <a:gdLst/>
              <a:ahLst/>
              <a:cxnLst/>
              <a:rect l="l" t="t" r="r" b="b"/>
              <a:pathLst>
                <a:path w="2829382" h="999489">
                  <a:moveTo>
                    <a:pt x="0" y="999489"/>
                  </a:moveTo>
                  <a:lnTo>
                    <a:pt x="2829382" y="999489"/>
                  </a:lnTo>
                  <a:lnTo>
                    <a:pt x="2829382" y="0"/>
                  </a:lnTo>
                  <a:lnTo>
                    <a:pt x="0" y="0"/>
                  </a:lnTo>
                  <a:lnTo>
                    <a:pt x="0" y="9994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073603" y="5457755"/>
              <a:ext cx="7280835" cy="576530"/>
            </a:xfrm>
            <a:custGeom>
              <a:avLst/>
              <a:gdLst/>
              <a:ahLst/>
              <a:cxnLst/>
              <a:rect l="l" t="t" r="r" b="b"/>
              <a:pathLst>
                <a:path w="5658370" h="448055">
                  <a:moveTo>
                    <a:pt x="0" y="448056"/>
                  </a:moveTo>
                  <a:lnTo>
                    <a:pt x="5658370" y="448056"/>
                  </a:lnTo>
                  <a:lnTo>
                    <a:pt x="5658370" y="0"/>
                  </a:lnTo>
                  <a:lnTo>
                    <a:pt x="0" y="0"/>
                  </a:lnTo>
                  <a:lnTo>
                    <a:pt x="0" y="448056"/>
                  </a:lnTo>
                  <a:close/>
                </a:path>
              </a:pathLst>
            </a:custGeom>
            <a:solidFill>
              <a:srgbClr val="D0D1D3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3"/>
            <p:cNvSpPr txBox="1"/>
            <p:nvPr/>
          </p:nvSpPr>
          <p:spPr>
            <a:xfrm>
              <a:off x="1073603" y="5628368"/>
              <a:ext cx="910108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Растворимая поддержка</a:t>
              </a:r>
              <a:endParaRPr sz="800" dirty="0">
                <a:cs typeface="Arial"/>
              </a:endParaRPr>
            </a:p>
          </p:txBody>
        </p:sp>
        <p:sp>
          <p:nvSpPr>
            <p:cNvPr id="16" name="object 15"/>
            <p:cNvSpPr txBox="1"/>
            <p:nvPr/>
          </p:nvSpPr>
          <p:spPr>
            <a:xfrm>
              <a:off x="2962910" y="5628368"/>
              <a:ext cx="771322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5" dirty="0" smtClean="0">
                  <a:cs typeface="Arial"/>
                </a:rPr>
                <a:t>Анти-статические</a:t>
              </a:r>
              <a:endParaRPr sz="800" dirty="0">
                <a:cs typeface="Arial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1070481" y="4712825"/>
              <a:ext cx="913231" cy="195673"/>
            </a:xfrm>
            <a:custGeom>
              <a:avLst/>
              <a:gdLst/>
              <a:ahLst/>
              <a:cxnLst/>
              <a:rect l="l" t="t" r="r" b="b"/>
              <a:pathLst>
                <a:path w="709726" h="152069">
                  <a:moveTo>
                    <a:pt x="0" y="152069"/>
                  </a:moveTo>
                  <a:lnTo>
                    <a:pt x="709726" y="152069"/>
                  </a:lnTo>
                  <a:lnTo>
                    <a:pt x="709726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20"/>
            <p:cNvSpPr txBox="1"/>
            <p:nvPr/>
          </p:nvSpPr>
          <p:spPr>
            <a:xfrm>
              <a:off x="1306486" y="4745299"/>
              <a:ext cx="441222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45" dirty="0" smtClean="0">
                  <a:solidFill>
                    <a:srgbClr val="3B3C3D"/>
                  </a:solidFill>
                  <a:cs typeface="Arial"/>
                </a:rPr>
                <a:t>SR-110</a:t>
              </a:r>
              <a:endParaRPr sz="900" b="1">
                <a:cs typeface="Arial"/>
              </a:endParaRPr>
            </a:p>
          </p:txBody>
        </p:sp>
        <p:sp>
          <p:nvSpPr>
            <p:cNvPr id="22" name="object 21"/>
            <p:cNvSpPr/>
            <p:nvPr/>
          </p:nvSpPr>
          <p:spPr>
            <a:xfrm>
              <a:off x="1983714" y="471282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22"/>
            <p:cNvSpPr txBox="1"/>
            <p:nvPr/>
          </p:nvSpPr>
          <p:spPr>
            <a:xfrm>
              <a:off x="2134024" y="4745299"/>
              <a:ext cx="609539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5" dirty="0" smtClean="0">
                  <a:solidFill>
                    <a:srgbClr val="3B3C3D"/>
                  </a:solidFill>
                  <a:cs typeface="Arial"/>
                </a:rPr>
                <a:t>ABS-M30i</a:t>
              </a:r>
              <a:endParaRPr sz="900" b="1">
                <a:cs typeface="Arial"/>
              </a:endParaRPr>
            </a:p>
          </p:txBody>
        </p:sp>
        <p:sp>
          <p:nvSpPr>
            <p:cNvPr id="24" name="object 23"/>
            <p:cNvSpPr/>
            <p:nvPr/>
          </p:nvSpPr>
          <p:spPr>
            <a:xfrm>
              <a:off x="3803919" y="471282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24"/>
            <p:cNvSpPr txBox="1"/>
            <p:nvPr/>
          </p:nvSpPr>
          <p:spPr>
            <a:xfrm>
              <a:off x="3969592" y="4745299"/>
              <a:ext cx="57849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5" dirty="0" smtClean="0">
                  <a:solidFill>
                    <a:srgbClr val="3B3C3D"/>
                  </a:solidFill>
                  <a:cs typeface="Arial"/>
                </a:rPr>
                <a:t>ABS-M30</a:t>
              </a:r>
              <a:endParaRPr sz="900" b="1" dirty="0">
                <a:cs typeface="Arial"/>
              </a:endParaRPr>
            </a:p>
          </p:txBody>
        </p:sp>
        <p:sp>
          <p:nvSpPr>
            <p:cNvPr id="26" name="object 25"/>
            <p:cNvSpPr/>
            <p:nvPr/>
          </p:nvSpPr>
          <p:spPr>
            <a:xfrm>
              <a:off x="3803919" y="3401348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4714013" y="471282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6534219" y="471282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070481" y="4947636"/>
              <a:ext cx="913231" cy="195673"/>
            </a:xfrm>
            <a:custGeom>
              <a:avLst/>
              <a:gdLst/>
              <a:ahLst/>
              <a:cxnLst/>
              <a:rect l="l" t="t" r="r" b="b"/>
              <a:pathLst>
                <a:path w="709726" h="152069">
                  <a:moveTo>
                    <a:pt x="0" y="152069"/>
                  </a:moveTo>
                  <a:lnTo>
                    <a:pt x="709726" y="152069"/>
                  </a:lnTo>
                  <a:lnTo>
                    <a:pt x="709726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2893809" y="4947636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3803919" y="4947636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3803919" y="3636161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3803919" y="2417064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1983714" y="3636161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4714013" y="4947636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6" name="object 35"/>
            <p:cNvSpPr txBox="1"/>
            <p:nvPr/>
          </p:nvSpPr>
          <p:spPr>
            <a:xfrm>
              <a:off x="4907280" y="4980104"/>
              <a:ext cx="522930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25" dirty="0" smtClean="0">
                  <a:solidFill>
                    <a:srgbClr val="3B3C3D"/>
                  </a:solidFill>
                  <a:cs typeface="Arial"/>
                </a:rPr>
                <a:t>RGD525</a:t>
              </a:r>
              <a:endParaRPr sz="900" b="1" dirty="0">
                <a:cs typeface="Arial"/>
              </a:endParaRPr>
            </a:p>
          </p:txBody>
        </p:sp>
        <p:sp>
          <p:nvSpPr>
            <p:cNvPr id="37" name="object 36"/>
            <p:cNvSpPr/>
            <p:nvPr/>
          </p:nvSpPr>
          <p:spPr>
            <a:xfrm>
              <a:off x="6534219" y="4947636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8" name="object 37"/>
            <p:cNvSpPr txBox="1"/>
            <p:nvPr/>
          </p:nvSpPr>
          <p:spPr>
            <a:xfrm>
              <a:off x="6704087" y="4980104"/>
              <a:ext cx="57032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00" dirty="0" smtClean="0">
                  <a:solidFill>
                    <a:srgbClr val="3B3C3D"/>
                  </a:solidFill>
                  <a:cs typeface="Arial"/>
                </a:rPr>
                <a:t>V</a:t>
              </a:r>
              <a:r>
                <a:rPr sz="900" b="1" spc="-5" dirty="0" smtClean="0">
                  <a:solidFill>
                    <a:srgbClr val="3B3C3D"/>
                  </a:solidFill>
                  <a:cs typeface="Arial"/>
                </a:rPr>
                <a:t>eraDent</a:t>
              </a:r>
              <a:endParaRPr sz="900" b="1">
                <a:cs typeface="Arial"/>
              </a:endParaRPr>
            </a:p>
          </p:txBody>
        </p:sp>
        <p:sp>
          <p:nvSpPr>
            <p:cNvPr id="39" name="object 38"/>
            <p:cNvSpPr/>
            <p:nvPr/>
          </p:nvSpPr>
          <p:spPr>
            <a:xfrm>
              <a:off x="7444329" y="4947636"/>
              <a:ext cx="921026" cy="195673"/>
            </a:xfrm>
            <a:custGeom>
              <a:avLst/>
              <a:gdLst/>
              <a:ahLst/>
              <a:cxnLst/>
              <a:rect l="l" t="t" r="r" b="b"/>
              <a:pathLst>
                <a:path w="715784" h="152069">
                  <a:moveTo>
                    <a:pt x="0" y="152069"/>
                  </a:moveTo>
                  <a:lnTo>
                    <a:pt x="715784" y="152069"/>
                  </a:lnTo>
                  <a:lnTo>
                    <a:pt x="715784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0" name="object 39"/>
            <p:cNvSpPr txBox="1"/>
            <p:nvPr/>
          </p:nvSpPr>
          <p:spPr>
            <a:xfrm>
              <a:off x="7605468" y="4980104"/>
              <a:ext cx="59810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00" dirty="0" smtClean="0">
                  <a:solidFill>
                    <a:srgbClr val="3B3C3D"/>
                  </a:solidFill>
                  <a:cs typeface="Arial"/>
                </a:rPr>
                <a:t>V</a:t>
              </a:r>
              <a:r>
                <a:rPr sz="900" b="1" spc="-10" dirty="0" smtClean="0">
                  <a:solidFill>
                    <a:srgbClr val="3B3C3D"/>
                  </a:solidFill>
                  <a:cs typeface="Arial"/>
                </a:rPr>
                <a:t>e</a:t>
              </a:r>
              <a:r>
                <a:rPr sz="900" b="1" spc="-25" dirty="0" smtClean="0">
                  <a:solidFill>
                    <a:srgbClr val="3B3C3D"/>
                  </a:solidFill>
                  <a:cs typeface="Arial"/>
                </a:rPr>
                <a:t>r</a:t>
              </a:r>
              <a:r>
                <a:rPr sz="900" b="1" spc="-10" dirty="0" smtClean="0">
                  <a:solidFill>
                    <a:srgbClr val="3B3C3D"/>
                  </a:solidFill>
                  <a:cs typeface="Arial"/>
                </a:rPr>
                <a:t>oClear</a:t>
              </a:r>
              <a:endParaRPr sz="900" b="1" dirty="0">
                <a:cs typeface="Arial"/>
              </a:endParaRPr>
            </a:p>
          </p:txBody>
        </p:sp>
        <p:sp>
          <p:nvSpPr>
            <p:cNvPr id="41" name="object 40"/>
            <p:cNvSpPr/>
            <p:nvPr/>
          </p:nvSpPr>
          <p:spPr>
            <a:xfrm>
              <a:off x="1070481" y="5182432"/>
              <a:ext cx="913231" cy="195673"/>
            </a:xfrm>
            <a:custGeom>
              <a:avLst/>
              <a:gdLst/>
              <a:ahLst/>
              <a:cxnLst/>
              <a:rect l="l" t="t" r="r" b="b"/>
              <a:pathLst>
                <a:path w="709726" h="152069">
                  <a:moveTo>
                    <a:pt x="0" y="152069"/>
                  </a:moveTo>
                  <a:lnTo>
                    <a:pt x="709726" y="152069"/>
                  </a:lnTo>
                  <a:lnTo>
                    <a:pt x="709726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2" name="object 41"/>
            <p:cNvSpPr txBox="1"/>
            <p:nvPr/>
          </p:nvSpPr>
          <p:spPr>
            <a:xfrm>
              <a:off x="1342502" y="5214911"/>
              <a:ext cx="369319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50" dirty="0" smtClean="0">
                  <a:solidFill>
                    <a:srgbClr val="3B3C3D"/>
                  </a:solidFill>
                  <a:cs typeface="Arial"/>
                </a:rPr>
                <a:t>SR-30</a:t>
              </a:r>
              <a:endParaRPr sz="900" b="1">
                <a:cs typeface="Arial"/>
              </a:endParaRPr>
            </a:p>
          </p:txBody>
        </p:sp>
        <p:sp>
          <p:nvSpPr>
            <p:cNvPr id="43" name="object 42"/>
            <p:cNvSpPr/>
            <p:nvPr/>
          </p:nvSpPr>
          <p:spPr>
            <a:xfrm>
              <a:off x="3803919" y="5182432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4" name="object 43"/>
            <p:cNvSpPr txBox="1"/>
            <p:nvPr/>
          </p:nvSpPr>
          <p:spPr>
            <a:xfrm>
              <a:off x="4105554" y="5214911"/>
              <a:ext cx="306404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b="1" spc="-30" dirty="0" smtClean="0">
                  <a:solidFill>
                    <a:srgbClr val="3B3C3D"/>
                  </a:solidFill>
                  <a:cs typeface="Arial"/>
                </a:rPr>
                <a:t>ABSi</a:t>
              </a:r>
              <a:endParaRPr sz="900" b="1">
                <a:cs typeface="Arial"/>
              </a:endParaRPr>
            </a:p>
          </p:txBody>
        </p:sp>
        <p:sp>
          <p:nvSpPr>
            <p:cNvPr id="45" name="object 44"/>
            <p:cNvSpPr/>
            <p:nvPr/>
          </p:nvSpPr>
          <p:spPr>
            <a:xfrm>
              <a:off x="3803919" y="3870973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6" name="object 45"/>
            <p:cNvSpPr/>
            <p:nvPr/>
          </p:nvSpPr>
          <p:spPr>
            <a:xfrm>
              <a:off x="3803919" y="265187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4714013" y="5182432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" name="object 47"/>
            <p:cNvSpPr txBox="1"/>
            <p:nvPr/>
          </p:nvSpPr>
          <p:spPr>
            <a:xfrm>
              <a:off x="5021736" y="5214911"/>
              <a:ext cx="294965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b="1" spc="-80" dirty="0" smtClean="0">
                  <a:solidFill>
                    <a:srgbClr val="3B3C3D"/>
                  </a:solidFill>
                  <a:cs typeface="Arial"/>
                </a:rPr>
                <a:t>V</a:t>
              </a:r>
              <a:r>
                <a:rPr sz="900" b="1" spc="-30" dirty="0" smtClean="0">
                  <a:solidFill>
                    <a:srgbClr val="3B3C3D"/>
                  </a:solidFill>
                  <a:cs typeface="Arial"/>
                </a:rPr>
                <a:t>e</a:t>
              </a:r>
              <a:r>
                <a:rPr sz="900" b="1" spc="-25" dirty="0" smtClean="0">
                  <a:solidFill>
                    <a:srgbClr val="3B3C3D"/>
                  </a:solidFill>
                  <a:cs typeface="Arial"/>
                </a:rPr>
                <a:t>r</a:t>
              </a:r>
              <a:r>
                <a:rPr sz="900" b="1" spc="25" dirty="0" smtClean="0">
                  <a:solidFill>
                    <a:srgbClr val="3B3C3D"/>
                  </a:solidFill>
                  <a:cs typeface="Arial"/>
                </a:rPr>
                <a:t>o</a:t>
              </a:r>
              <a:endParaRPr sz="900" b="1" dirty="0">
                <a:cs typeface="Arial"/>
              </a:endParaRPr>
            </a:p>
          </p:txBody>
        </p:sp>
        <p:sp>
          <p:nvSpPr>
            <p:cNvPr id="49" name="object 48"/>
            <p:cNvSpPr/>
            <p:nvPr/>
          </p:nvSpPr>
          <p:spPr>
            <a:xfrm>
              <a:off x="5624124" y="5182432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0" name="object 49"/>
            <p:cNvSpPr txBox="1"/>
            <p:nvPr/>
          </p:nvSpPr>
          <p:spPr>
            <a:xfrm>
              <a:off x="5884908" y="5214911"/>
              <a:ext cx="388112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30" dirty="0" smtClean="0">
                  <a:solidFill>
                    <a:srgbClr val="3B3C3D"/>
                  </a:solidFill>
                  <a:cs typeface="Arial"/>
                </a:rPr>
                <a:t>T</a:t>
              </a:r>
              <a:r>
                <a:rPr sz="900" b="1" spc="0" dirty="0" smtClean="0">
                  <a:solidFill>
                    <a:srgbClr val="3B3C3D"/>
                  </a:solidFill>
                  <a:cs typeface="Arial"/>
                </a:rPr>
                <a:t>ango</a:t>
              </a:r>
              <a:endParaRPr sz="900" b="1">
                <a:cs typeface="Arial"/>
              </a:endParaRPr>
            </a:p>
          </p:txBody>
        </p:sp>
        <p:sp>
          <p:nvSpPr>
            <p:cNvPr id="51" name="object 50"/>
            <p:cNvSpPr/>
            <p:nvPr/>
          </p:nvSpPr>
          <p:spPr>
            <a:xfrm>
              <a:off x="6534219" y="5182432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2" name="object 51"/>
            <p:cNvSpPr txBox="1"/>
            <p:nvPr/>
          </p:nvSpPr>
          <p:spPr>
            <a:xfrm>
              <a:off x="6720165" y="5214911"/>
              <a:ext cx="537637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5" dirty="0" smtClean="0">
                  <a:solidFill>
                    <a:srgbClr val="3B3C3D"/>
                  </a:solidFill>
                  <a:cs typeface="Arial"/>
                </a:rPr>
                <a:t>MED610</a:t>
              </a:r>
              <a:endParaRPr sz="900" b="1" dirty="0">
                <a:cs typeface="Arial"/>
              </a:endParaRPr>
            </a:p>
          </p:txBody>
        </p:sp>
        <p:sp>
          <p:nvSpPr>
            <p:cNvPr id="53" name="object 52"/>
            <p:cNvSpPr/>
            <p:nvPr/>
          </p:nvSpPr>
          <p:spPr>
            <a:xfrm>
              <a:off x="7444329" y="5182432"/>
              <a:ext cx="921026" cy="195673"/>
            </a:xfrm>
            <a:custGeom>
              <a:avLst/>
              <a:gdLst/>
              <a:ahLst/>
              <a:cxnLst/>
              <a:rect l="l" t="t" r="r" b="b"/>
              <a:pathLst>
                <a:path w="715784" h="152069">
                  <a:moveTo>
                    <a:pt x="0" y="152069"/>
                  </a:moveTo>
                  <a:lnTo>
                    <a:pt x="715784" y="152069"/>
                  </a:lnTo>
                  <a:lnTo>
                    <a:pt x="715784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4" name="object 53"/>
            <p:cNvSpPr txBox="1"/>
            <p:nvPr/>
          </p:nvSpPr>
          <p:spPr>
            <a:xfrm>
              <a:off x="7539446" y="5214911"/>
              <a:ext cx="730468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15" dirty="0" smtClean="0">
                  <a:solidFill>
                    <a:srgbClr val="3B3C3D"/>
                  </a:solidFill>
                  <a:cs typeface="Arial"/>
                </a:rPr>
                <a:t>FullCu</a:t>
              </a:r>
              <a:r>
                <a:rPr sz="900" b="1" spc="-30" dirty="0" smtClean="0">
                  <a:solidFill>
                    <a:srgbClr val="3B3C3D"/>
                  </a:solidFill>
                  <a:cs typeface="Arial"/>
                </a:rPr>
                <a:t>r</a:t>
              </a:r>
              <a:r>
                <a:rPr sz="900" b="1" spc="-5" dirty="0" smtClean="0">
                  <a:solidFill>
                    <a:srgbClr val="3B3C3D"/>
                  </a:solidFill>
                  <a:cs typeface="Arial"/>
                </a:rPr>
                <a:t>e720</a:t>
              </a:r>
              <a:endParaRPr sz="900" b="1" dirty="0">
                <a:cs typeface="Arial"/>
              </a:endParaRPr>
            </a:p>
          </p:txBody>
        </p:sp>
        <p:sp>
          <p:nvSpPr>
            <p:cNvPr id="56" name="object 55"/>
            <p:cNvSpPr/>
            <p:nvPr/>
          </p:nvSpPr>
          <p:spPr>
            <a:xfrm>
              <a:off x="1982894" y="2950764"/>
              <a:ext cx="45719" cy="3077399"/>
            </a:xfrm>
            <a:custGeom>
              <a:avLst/>
              <a:gdLst/>
              <a:ahLst/>
              <a:cxnLst/>
              <a:rect l="l" t="t" r="r" b="b"/>
              <a:pathLst>
                <a:path h="3402672">
                  <a:moveTo>
                    <a:pt x="0" y="34026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1988481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2897230" y="1625289"/>
              <a:ext cx="0" cy="4378345"/>
            </a:xfrm>
            <a:custGeom>
              <a:avLst/>
              <a:gdLst/>
              <a:ahLst/>
              <a:cxnLst/>
              <a:rect l="l" t="t" r="r" b="b"/>
              <a:pathLst>
                <a:path h="3402672">
                  <a:moveTo>
                    <a:pt x="0" y="34026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2897230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3805979" y="1625289"/>
              <a:ext cx="0" cy="4378345"/>
            </a:xfrm>
            <a:custGeom>
              <a:avLst/>
              <a:gdLst/>
              <a:ahLst/>
              <a:cxnLst/>
              <a:rect l="l" t="t" r="r" b="b"/>
              <a:pathLst>
                <a:path h="3402672">
                  <a:moveTo>
                    <a:pt x="0" y="34026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3805979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3805979" y="16130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5623478" y="1625289"/>
              <a:ext cx="0" cy="2852724"/>
            </a:xfrm>
            <a:custGeom>
              <a:avLst/>
              <a:gdLst/>
              <a:ahLst/>
              <a:cxnLst/>
              <a:rect l="l" t="t" r="r" b="b"/>
              <a:pathLst>
                <a:path h="2217021">
                  <a:moveTo>
                    <a:pt x="0" y="0"/>
                  </a:moveTo>
                  <a:lnTo>
                    <a:pt x="0" y="2217021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5623478" y="4673687"/>
              <a:ext cx="0" cy="1329947"/>
            </a:xfrm>
            <a:custGeom>
              <a:avLst/>
              <a:gdLst/>
              <a:ahLst/>
              <a:cxnLst/>
              <a:rect l="l" t="t" r="r" b="b"/>
              <a:pathLst>
                <a:path h="1033581">
                  <a:moveTo>
                    <a:pt x="0" y="0"/>
                  </a:moveTo>
                  <a:lnTo>
                    <a:pt x="0" y="1033581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5623479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5623479" y="16130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>
              <a:off x="6532228" y="1625289"/>
              <a:ext cx="0" cy="4378345"/>
            </a:xfrm>
            <a:custGeom>
              <a:avLst/>
              <a:gdLst/>
              <a:ahLst/>
              <a:cxnLst/>
              <a:rect l="l" t="t" r="r" b="b"/>
              <a:pathLst>
                <a:path h="3402672">
                  <a:moveTo>
                    <a:pt x="0" y="34026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8" name="object 67"/>
            <p:cNvSpPr/>
            <p:nvPr/>
          </p:nvSpPr>
          <p:spPr>
            <a:xfrm>
              <a:off x="6532228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0" name="object 69"/>
            <p:cNvSpPr/>
            <p:nvPr/>
          </p:nvSpPr>
          <p:spPr>
            <a:xfrm>
              <a:off x="7440976" y="60281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>
              <a:off x="5174845" y="4478013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3" name="object 72"/>
            <p:cNvSpPr txBox="1"/>
            <p:nvPr/>
          </p:nvSpPr>
          <p:spPr>
            <a:xfrm>
              <a:off x="4824398" y="4745299"/>
              <a:ext cx="688797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b="1" spc="10" dirty="0" smtClean="0">
                  <a:solidFill>
                    <a:srgbClr val="3B3C3D"/>
                  </a:solidFill>
                  <a:cs typeface="Arial"/>
                </a:rPr>
                <a:t>Digita</a:t>
              </a:r>
              <a:r>
                <a:rPr sz="900" b="1" spc="5" dirty="0" smtClean="0">
                  <a:solidFill>
                    <a:srgbClr val="3B3C3D"/>
                  </a:solidFill>
                  <a:cs typeface="Arial"/>
                </a:rPr>
                <a:t>l</a:t>
              </a:r>
              <a:r>
                <a:rPr sz="900" b="1" spc="-10" dirty="0" smtClean="0">
                  <a:solidFill>
                    <a:srgbClr val="3B3C3D"/>
                  </a:solidFill>
                  <a:cs typeface="Arial"/>
                </a:rPr>
                <a:t> </a:t>
              </a:r>
              <a:r>
                <a:rPr sz="900" b="1" spc="-45" dirty="0" smtClean="0">
                  <a:solidFill>
                    <a:srgbClr val="3B3C3D"/>
                  </a:solidFill>
                  <a:cs typeface="Arial"/>
                </a:rPr>
                <a:t>ABS</a:t>
              </a:r>
              <a:endParaRPr sz="900" b="1">
                <a:cs typeface="Arial"/>
              </a:endParaRPr>
            </a:p>
          </p:txBody>
        </p:sp>
        <p:sp>
          <p:nvSpPr>
            <p:cNvPr id="74" name="object 73"/>
            <p:cNvSpPr txBox="1"/>
            <p:nvPr/>
          </p:nvSpPr>
          <p:spPr>
            <a:xfrm>
              <a:off x="6534610" y="4773874"/>
              <a:ext cx="909719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700" b="1" spc="-5" dirty="0" smtClean="0">
                  <a:solidFill>
                    <a:srgbClr val="3B3C3D"/>
                  </a:solidFill>
                  <a:cs typeface="Arial"/>
                </a:rPr>
                <a:t>Слуховые протезы</a:t>
              </a:r>
              <a:endParaRPr sz="700" b="1" dirty="0">
                <a:cs typeface="Arial"/>
              </a:endParaRPr>
            </a:p>
          </p:txBody>
        </p:sp>
        <p:sp>
          <p:nvSpPr>
            <p:cNvPr id="75" name="object 74"/>
            <p:cNvSpPr txBox="1"/>
            <p:nvPr/>
          </p:nvSpPr>
          <p:spPr>
            <a:xfrm>
              <a:off x="1306486" y="4980104"/>
              <a:ext cx="441222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45" dirty="0" smtClean="0">
                  <a:solidFill>
                    <a:srgbClr val="3B3C3D"/>
                  </a:solidFill>
                  <a:cs typeface="Arial"/>
                </a:rPr>
                <a:t>SR-100</a:t>
              </a:r>
              <a:endParaRPr sz="900" b="1">
                <a:cs typeface="Arial"/>
              </a:endParaRPr>
            </a:p>
          </p:txBody>
        </p:sp>
        <p:sp>
          <p:nvSpPr>
            <p:cNvPr id="76" name="object 75"/>
            <p:cNvSpPr txBox="1"/>
            <p:nvPr/>
          </p:nvSpPr>
          <p:spPr>
            <a:xfrm>
              <a:off x="3030793" y="4980104"/>
              <a:ext cx="635687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35" dirty="0" smtClean="0">
                  <a:solidFill>
                    <a:srgbClr val="3B3C3D"/>
                  </a:solidFill>
                  <a:cs typeface="Arial"/>
                </a:rPr>
                <a:t>ABS-ESD7</a:t>
              </a:r>
              <a:endParaRPr sz="900" b="1">
                <a:cs typeface="Arial"/>
              </a:endParaRPr>
            </a:p>
          </p:txBody>
        </p:sp>
        <p:sp>
          <p:nvSpPr>
            <p:cNvPr id="77" name="object 76"/>
            <p:cNvSpPr txBox="1"/>
            <p:nvPr/>
          </p:nvSpPr>
          <p:spPr>
            <a:xfrm>
              <a:off x="4002405" y="4980104"/>
              <a:ext cx="513125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25" dirty="0" smtClean="0">
                  <a:solidFill>
                    <a:srgbClr val="3B3C3D"/>
                  </a:solidFill>
                  <a:cs typeface="Arial"/>
                </a:rPr>
                <a:t>ABSplus</a:t>
              </a:r>
              <a:endParaRPr sz="900" b="1">
                <a:cs typeface="Arial"/>
              </a:endParaRPr>
            </a:p>
          </p:txBody>
        </p:sp>
        <p:sp>
          <p:nvSpPr>
            <p:cNvPr id="78" name="object 77"/>
            <p:cNvSpPr txBox="1"/>
            <p:nvPr/>
          </p:nvSpPr>
          <p:spPr>
            <a:xfrm>
              <a:off x="4159413" y="3668629"/>
              <a:ext cx="198550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b="1" spc="-50" dirty="0" smtClean="0">
                  <a:solidFill>
                    <a:srgbClr val="3B3C3D"/>
                  </a:solidFill>
                  <a:cs typeface="Arial"/>
                </a:rPr>
                <a:t>PC</a:t>
              </a:r>
              <a:endParaRPr sz="900" b="1" dirty="0">
                <a:cs typeface="Arial"/>
              </a:endParaRPr>
            </a:p>
          </p:txBody>
        </p:sp>
        <p:sp>
          <p:nvSpPr>
            <p:cNvPr id="79" name="object 78"/>
            <p:cNvSpPr txBox="1"/>
            <p:nvPr/>
          </p:nvSpPr>
          <p:spPr>
            <a:xfrm>
              <a:off x="2210632" y="3668629"/>
              <a:ext cx="455930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900" b="1" spc="-35" dirty="0" smtClean="0">
                  <a:solidFill>
                    <a:srgbClr val="3B3C3D"/>
                  </a:solidFill>
                  <a:cs typeface="Arial"/>
                </a:rPr>
                <a:t>PC-ISO</a:t>
              </a:r>
              <a:endParaRPr sz="900" b="1" dirty="0">
                <a:cs typeface="Arial"/>
              </a:endParaRPr>
            </a:p>
          </p:txBody>
        </p:sp>
        <p:sp>
          <p:nvSpPr>
            <p:cNvPr id="81" name="object 80"/>
            <p:cNvSpPr/>
            <p:nvPr/>
          </p:nvSpPr>
          <p:spPr>
            <a:xfrm>
              <a:off x="717505" y="6048535"/>
              <a:ext cx="7637294" cy="0"/>
            </a:xfrm>
            <a:custGeom>
              <a:avLst/>
              <a:gdLst/>
              <a:ahLst/>
              <a:cxnLst/>
              <a:rect l="l" t="t" r="r" b="b"/>
              <a:pathLst>
                <a:path w="5935395">
                  <a:moveTo>
                    <a:pt x="0" y="0"/>
                  </a:moveTo>
                  <a:lnTo>
                    <a:pt x="5935395" y="0"/>
                  </a:lnTo>
                </a:path>
              </a:pathLst>
            </a:custGeom>
            <a:ln w="28701">
              <a:solidFill>
                <a:srgbClr val="00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82" name="object 81"/>
            <p:cNvSpPr txBox="1"/>
            <p:nvPr/>
          </p:nvSpPr>
          <p:spPr>
            <a:xfrm>
              <a:off x="756212" y="2124343"/>
              <a:ext cx="161781" cy="3669741"/>
            </a:xfrm>
            <a:prstGeom prst="rect">
              <a:avLst/>
            </a:prstGeom>
          </p:spPr>
          <p:txBody>
            <a:bodyPr vert="vert270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050" b="1" spc="-5" dirty="0" smtClean="0">
                  <a:solidFill>
                    <a:srgbClr val="3B3C3D"/>
                  </a:solidFill>
                  <a:cs typeface="Arial"/>
                </a:rPr>
                <a:t>Механические, химические и </a:t>
              </a:r>
              <a:r>
                <a:rPr lang="ru-RU" sz="1050" b="1" spc="-5" dirty="0">
                  <a:solidFill>
                    <a:srgbClr val="3B3C3D"/>
                  </a:solidFill>
                  <a:cs typeface="Arial"/>
                </a:rPr>
                <a:t>термические </a:t>
              </a:r>
              <a:r>
                <a:rPr lang="ru-RU" sz="1050" b="1" spc="-5" dirty="0" smtClean="0">
                  <a:solidFill>
                    <a:srgbClr val="3B3C3D"/>
                  </a:solidFill>
                  <a:cs typeface="Arial"/>
                </a:rPr>
                <a:t>свойства</a:t>
              </a:r>
              <a:endParaRPr sz="1050" dirty="0">
                <a:cs typeface="Arial"/>
              </a:endParaRPr>
            </a:p>
          </p:txBody>
        </p:sp>
        <p:sp>
          <p:nvSpPr>
            <p:cNvPr id="83" name="object 82"/>
            <p:cNvSpPr txBox="1"/>
            <p:nvPr/>
          </p:nvSpPr>
          <p:spPr>
            <a:xfrm>
              <a:off x="2897230" y="1634915"/>
              <a:ext cx="3637378" cy="307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1400" b="1" spc="-40" dirty="0" err="1" smtClean="0">
                  <a:solidFill>
                    <a:schemeClr val="bg1"/>
                  </a:solidFill>
                  <a:cs typeface="Arial"/>
                </a:rPr>
                <a:t>Высокоэксплуатационные</a:t>
              </a:r>
              <a:endParaRPr sz="14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86" name="object 77"/>
            <p:cNvSpPr txBox="1"/>
            <p:nvPr/>
          </p:nvSpPr>
          <p:spPr>
            <a:xfrm>
              <a:off x="3997049" y="3422784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spc="-50" dirty="0" smtClean="0">
                  <a:solidFill>
                    <a:srgbClr val="3B3C3D"/>
                  </a:solidFill>
                  <a:cs typeface="Arial"/>
                </a:rPr>
                <a:t>Nylon 12</a:t>
              </a:r>
              <a:endParaRPr sz="900" b="1" dirty="0">
                <a:cs typeface="Arial"/>
              </a:endParaRPr>
            </a:p>
          </p:txBody>
        </p:sp>
        <p:sp>
          <p:nvSpPr>
            <p:cNvPr id="87" name="object 77"/>
            <p:cNvSpPr txBox="1"/>
            <p:nvPr/>
          </p:nvSpPr>
          <p:spPr>
            <a:xfrm>
              <a:off x="3991502" y="2658606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dirty="0" smtClean="0">
                  <a:cs typeface="Arial"/>
                </a:rPr>
                <a:t>ULTEM</a:t>
              </a:r>
              <a:endParaRPr sz="900" b="1" dirty="0">
                <a:cs typeface="Arial"/>
              </a:endParaRPr>
            </a:p>
          </p:txBody>
        </p:sp>
        <p:sp>
          <p:nvSpPr>
            <p:cNvPr id="88" name="object 77"/>
            <p:cNvSpPr txBox="1"/>
            <p:nvPr/>
          </p:nvSpPr>
          <p:spPr>
            <a:xfrm>
              <a:off x="3981569" y="2423795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dirty="0" smtClean="0">
                  <a:cs typeface="Arial"/>
                </a:rPr>
                <a:t>PPSF</a:t>
              </a:r>
              <a:endParaRPr sz="900" b="1" dirty="0">
                <a:cs typeface="Arial"/>
              </a:endParaRPr>
            </a:p>
          </p:txBody>
        </p:sp>
        <p:sp>
          <p:nvSpPr>
            <p:cNvPr id="89" name="object 82"/>
            <p:cNvSpPr txBox="1"/>
            <p:nvPr/>
          </p:nvSpPr>
          <p:spPr>
            <a:xfrm>
              <a:off x="2950572" y="2964897"/>
              <a:ext cx="3637378" cy="307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1400" b="1" spc="-40" dirty="0" smtClean="0">
                  <a:solidFill>
                    <a:schemeClr val="bg1"/>
                  </a:solidFill>
                  <a:cs typeface="Arial"/>
                </a:rPr>
                <a:t>Инженерные</a:t>
              </a:r>
              <a:endParaRPr sz="14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90" name="object 77"/>
            <p:cNvSpPr txBox="1"/>
            <p:nvPr/>
          </p:nvSpPr>
          <p:spPr>
            <a:xfrm>
              <a:off x="3958949" y="3870973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spc="-50" dirty="0" smtClean="0">
                  <a:solidFill>
                    <a:srgbClr val="3B3C3D"/>
                  </a:solidFill>
                  <a:cs typeface="Arial"/>
                </a:rPr>
                <a:t>PC-ABS</a:t>
              </a:r>
              <a:endParaRPr sz="900" b="1" dirty="0">
                <a:cs typeface="Arial"/>
              </a:endParaRPr>
            </a:p>
          </p:txBody>
        </p:sp>
        <p:sp>
          <p:nvSpPr>
            <p:cNvPr id="91" name="object 77"/>
            <p:cNvSpPr txBox="1"/>
            <p:nvPr/>
          </p:nvSpPr>
          <p:spPr>
            <a:xfrm>
              <a:off x="5343637" y="4494683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spc="-50" dirty="0" err="1" smtClean="0">
                  <a:solidFill>
                    <a:srgbClr val="3B3C3D"/>
                  </a:solidFill>
                  <a:cs typeface="Arial"/>
                </a:rPr>
                <a:t>Durus</a:t>
              </a:r>
              <a:endParaRPr sz="900" b="1" dirty="0">
                <a:cs typeface="Arial"/>
              </a:endParaRPr>
            </a:p>
          </p:txBody>
        </p:sp>
        <p:sp>
          <p:nvSpPr>
            <p:cNvPr id="92" name="object 70"/>
            <p:cNvSpPr/>
            <p:nvPr/>
          </p:nvSpPr>
          <p:spPr>
            <a:xfrm>
              <a:off x="5174845" y="4236452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93" name="object 77"/>
            <p:cNvSpPr txBox="1"/>
            <p:nvPr/>
          </p:nvSpPr>
          <p:spPr>
            <a:xfrm>
              <a:off x="5343637" y="4253122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900" b="1" spc="-50" dirty="0" err="1" smtClean="0">
                  <a:solidFill>
                    <a:srgbClr val="3B3C3D"/>
                  </a:solidFill>
                  <a:cs typeface="Arial"/>
                </a:rPr>
                <a:t>Rigur</a:t>
              </a:r>
              <a:endParaRPr sz="900" b="1" dirty="0">
                <a:cs typeface="Arial"/>
              </a:endParaRPr>
            </a:p>
          </p:txBody>
        </p:sp>
        <p:sp>
          <p:nvSpPr>
            <p:cNvPr id="94" name="object 82"/>
            <p:cNvSpPr txBox="1"/>
            <p:nvPr/>
          </p:nvSpPr>
          <p:spPr>
            <a:xfrm>
              <a:off x="2134024" y="4234721"/>
              <a:ext cx="3637378" cy="307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1400" b="1" spc="-40" dirty="0" smtClean="0">
                  <a:solidFill>
                    <a:schemeClr val="bg1"/>
                  </a:solidFill>
                  <a:cs typeface="Arial"/>
                </a:rPr>
                <a:t>Стандартные</a:t>
              </a:r>
              <a:endParaRPr sz="14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95" name="object 17"/>
            <p:cNvSpPr txBox="1"/>
            <p:nvPr/>
          </p:nvSpPr>
          <p:spPr>
            <a:xfrm>
              <a:off x="5629900" y="5628368"/>
              <a:ext cx="904710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Эластичные</a:t>
              </a:r>
              <a:endParaRPr sz="800" dirty="0">
                <a:cs typeface="Arial"/>
              </a:endParaRPr>
            </a:p>
          </p:txBody>
        </p:sp>
        <p:sp>
          <p:nvSpPr>
            <p:cNvPr id="96" name="object 17"/>
            <p:cNvSpPr txBox="1"/>
            <p:nvPr/>
          </p:nvSpPr>
          <p:spPr>
            <a:xfrm>
              <a:off x="6534610" y="5628368"/>
              <a:ext cx="909719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Медицинские/</a:t>
              </a:r>
            </a:p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биосовместимые</a:t>
              </a:r>
              <a:endParaRPr sz="800" dirty="0">
                <a:cs typeface="Arial"/>
              </a:endParaRPr>
            </a:p>
          </p:txBody>
        </p:sp>
        <p:sp>
          <p:nvSpPr>
            <p:cNvPr id="97" name="object 17"/>
            <p:cNvSpPr txBox="1"/>
            <p:nvPr/>
          </p:nvSpPr>
          <p:spPr>
            <a:xfrm>
              <a:off x="7444329" y="5628368"/>
              <a:ext cx="910108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>
                  <a:cs typeface="Arial"/>
                </a:rPr>
                <a:t>Ж</a:t>
              </a:r>
              <a:r>
                <a:rPr lang="ru-RU" sz="800" b="1" spc="-25" dirty="0" smtClean="0">
                  <a:cs typeface="Arial"/>
                </a:rPr>
                <a:t>есткие прозрачные</a:t>
              </a:r>
              <a:endParaRPr sz="800" dirty="0">
                <a:cs typeface="Arial"/>
              </a:endParaRPr>
            </a:p>
          </p:txBody>
        </p:sp>
        <p:sp>
          <p:nvSpPr>
            <p:cNvPr id="99" name="object 62"/>
            <p:cNvSpPr/>
            <p:nvPr/>
          </p:nvSpPr>
          <p:spPr>
            <a:xfrm>
              <a:off x="4693059" y="1607144"/>
              <a:ext cx="45719" cy="4427142"/>
            </a:xfrm>
            <a:custGeom>
              <a:avLst/>
              <a:gdLst/>
              <a:ahLst/>
              <a:cxnLst/>
              <a:rect l="l" t="t" r="r" b="b"/>
              <a:pathLst>
                <a:path h="2217021">
                  <a:moveTo>
                    <a:pt x="0" y="0"/>
                  </a:moveTo>
                  <a:lnTo>
                    <a:pt x="0" y="2217021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r>
                <a:rPr lang="ru-RU" dirty="0" smtClean="0"/>
                <a:t>  </a:t>
              </a:r>
              <a:endParaRPr dirty="0"/>
            </a:p>
          </p:txBody>
        </p:sp>
        <p:sp>
          <p:nvSpPr>
            <p:cNvPr id="100" name="object 17"/>
            <p:cNvSpPr txBox="1"/>
            <p:nvPr/>
          </p:nvSpPr>
          <p:spPr>
            <a:xfrm>
              <a:off x="1993054" y="5628368"/>
              <a:ext cx="909719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Медицинские/</a:t>
              </a:r>
            </a:p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 smtClean="0">
                  <a:cs typeface="Arial"/>
                </a:rPr>
                <a:t>биосовместимые</a:t>
              </a:r>
              <a:endParaRPr sz="800" dirty="0">
                <a:cs typeface="Arial"/>
              </a:endParaRPr>
            </a:p>
          </p:txBody>
        </p:sp>
        <p:sp>
          <p:nvSpPr>
            <p:cNvPr id="103" name="object 17"/>
            <p:cNvSpPr txBox="1"/>
            <p:nvPr/>
          </p:nvSpPr>
          <p:spPr>
            <a:xfrm>
              <a:off x="4740322" y="5628368"/>
              <a:ext cx="910108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>
                  <a:cs typeface="Arial"/>
                </a:rPr>
                <a:t>Ж</a:t>
              </a:r>
              <a:r>
                <a:rPr lang="ru-RU" sz="800" b="1" spc="-25" dirty="0" smtClean="0">
                  <a:cs typeface="Arial"/>
                </a:rPr>
                <a:t>есткие непрозрачные</a:t>
              </a:r>
              <a:endParaRPr sz="800" dirty="0">
                <a:cs typeface="Arial"/>
              </a:endParaRPr>
            </a:p>
          </p:txBody>
        </p:sp>
        <p:sp>
          <p:nvSpPr>
            <p:cNvPr id="104" name="object 17"/>
            <p:cNvSpPr txBox="1"/>
            <p:nvPr/>
          </p:nvSpPr>
          <p:spPr>
            <a:xfrm>
              <a:off x="3814738" y="5628368"/>
              <a:ext cx="910108" cy="32111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-12700" algn="ctr">
                <a:lnSpc>
                  <a:spcPts val="900"/>
                </a:lnSpc>
              </a:pPr>
              <a:r>
                <a:rPr lang="ru-RU" sz="800" b="1" spc="-25" dirty="0">
                  <a:cs typeface="Arial"/>
                </a:rPr>
                <a:t>Ж</a:t>
              </a:r>
              <a:r>
                <a:rPr lang="ru-RU" sz="800" b="1" spc="-25" dirty="0" smtClean="0">
                  <a:cs typeface="Arial"/>
                </a:rPr>
                <a:t>есткие непрозрачные</a:t>
              </a:r>
              <a:endParaRPr sz="800" dirty="0">
                <a:cs typeface="Arial"/>
              </a:endParaRPr>
            </a:p>
          </p:txBody>
        </p:sp>
        <p:sp>
          <p:nvSpPr>
            <p:cNvPr id="108" name="object 45"/>
            <p:cNvSpPr/>
            <p:nvPr/>
          </p:nvSpPr>
          <p:spPr>
            <a:xfrm>
              <a:off x="3803919" y="2061245"/>
              <a:ext cx="910111" cy="195673"/>
            </a:xfrm>
            <a:custGeom>
              <a:avLst/>
              <a:gdLst/>
              <a:ahLst/>
              <a:cxnLst/>
              <a:rect l="l" t="t" r="r" b="b"/>
              <a:pathLst>
                <a:path w="707301" h="152069">
                  <a:moveTo>
                    <a:pt x="0" y="152069"/>
                  </a:moveTo>
                  <a:lnTo>
                    <a:pt x="707301" y="152069"/>
                  </a:lnTo>
                  <a:lnTo>
                    <a:pt x="707301" y="0"/>
                  </a:lnTo>
                  <a:lnTo>
                    <a:pt x="0" y="0"/>
                  </a:lnTo>
                  <a:lnTo>
                    <a:pt x="0" y="1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9" name="object 77"/>
            <p:cNvSpPr txBox="1"/>
            <p:nvPr/>
          </p:nvSpPr>
          <p:spPr>
            <a:xfrm>
              <a:off x="3991502" y="2067976"/>
              <a:ext cx="556581" cy="18220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900" b="1" dirty="0" smtClean="0">
                  <a:cs typeface="Arial"/>
                </a:rPr>
                <a:t>Металлы</a:t>
              </a:r>
              <a:endParaRPr sz="900" b="1" dirty="0">
                <a:cs typeface="Arial"/>
              </a:endParaRPr>
            </a:p>
          </p:txBody>
        </p:sp>
        <p:sp>
          <p:nvSpPr>
            <p:cNvPr id="111" name="object 55"/>
            <p:cNvSpPr/>
            <p:nvPr/>
          </p:nvSpPr>
          <p:spPr>
            <a:xfrm>
              <a:off x="7440129" y="2950764"/>
              <a:ext cx="45719" cy="3077399"/>
            </a:xfrm>
            <a:custGeom>
              <a:avLst/>
              <a:gdLst/>
              <a:ahLst/>
              <a:cxnLst/>
              <a:rect l="l" t="t" r="r" b="b"/>
              <a:pathLst>
                <a:path h="3402672">
                  <a:moveTo>
                    <a:pt x="0" y="34026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3" name="Овал 2"/>
          <p:cNvSpPr/>
          <p:nvPr/>
        </p:nvSpPr>
        <p:spPr>
          <a:xfrm>
            <a:off x="3400803" y="2354283"/>
            <a:ext cx="1672872" cy="58194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1691101" y="3272797"/>
            <a:ext cx="3625599" cy="9619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879803" y="4419126"/>
            <a:ext cx="3889458" cy="113890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710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8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614405" y="1386458"/>
            <a:ext cx="2652310" cy="3277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49326" y="3509179"/>
            <a:ext cx="2064112" cy="1365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94586" y="4874275"/>
            <a:ext cx="1507050" cy="1365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01636" y="4663621"/>
            <a:ext cx="2065079" cy="1365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ru-RU" sz="2000" dirty="0">
                <a:cs typeface="Arial" pitchFamily="34" charset="0"/>
              </a:rPr>
              <a:t>Производство конечных изделий и узлов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000" dirty="0" smtClean="0">
                <a:cs typeface="Arial" pitchFamily="34" charset="0"/>
              </a:rPr>
              <a:t>Инженерные термопластики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000" dirty="0" smtClean="0">
                <a:cs typeface="Arial" pitchFamily="34" charset="0"/>
              </a:rPr>
              <a:t>Опытное производство и мелкосерийное </a:t>
            </a:r>
            <a:r>
              <a:rPr lang="ru-RU" sz="2000" dirty="0">
                <a:cs typeface="Arial" pitchFamily="34" charset="0"/>
              </a:rPr>
              <a:t>производство</a:t>
            </a:r>
          </a:p>
          <a:p>
            <a:endParaRPr lang="ru-RU" sz="2000" dirty="0">
              <a:cs typeface="Arial" pitchFamily="34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Конечные </a:t>
            </a:r>
            <a:r>
              <a:rPr lang="ru-RU" dirty="0" smtClean="0"/>
              <a:t>детали. Коммерческие продукты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325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временное оборудование DDM.lab_шабло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13506</TotalTime>
  <Words>2580</Words>
  <Application>Microsoft Office PowerPoint</Application>
  <PresentationFormat>Произвольный</PresentationFormat>
  <Paragraphs>489</Paragraphs>
  <Slides>46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Современное оборудование DDM.lab_шаблон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Stratasys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Tulipman</dc:creator>
  <cp:lastModifiedBy>Дмитрий Трубашевский</cp:lastModifiedBy>
  <cp:revision>535</cp:revision>
  <cp:lastPrinted>2016-01-26T10:57:14Z</cp:lastPrinted>
  <dcterms:created xsi:type="dcterms:W3CDTF">2015-09-29T07:05:20Z</dcterms:created>
  <dcterms:modified xsi:type="dcterms:W3CDTF">2016-01-27T09:24:03Z</dcterms:modified>
</cp:coreProperties>
</file>